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1" r:id="rId4"/>
    <p:sldId id="262" r:id="rId5"/>
    <p:sldId id="263" r:id="rId6"/>
    <p:sldId id="265" r:id="rId7"/>
    <p:sldId id="266" r:id="rId8"/>
    <p:sldId id="258" r:id="rId9"/>
    <p:sldId id="283" r:id="rId10"/>
    <p:sldId id="284" r:id="rId11"/>
    <p:sldId id="285" r:id="rId12"/>
    <p:sldId id="259" r:id="rId13"/>
    <p:sldId id="268" r:id="rId14"/>
    <p:sldId id="269" r:id="rId15"/>
    <p:sldId id="281" r:id="rId16"/>
    <p:sldId id="270" r:id="rId17"/>
    <p:sldId id="271" r:id="rId18"/>
    <p:sldId id="272" r:id="rId19"/>
    <p:sldId id="279" r:id="rId20"/>
    <p:sldId id="273" r:id="rId21"/>
    <p:sldId id="297" r:id="rId22"/>
    <p:sldId id="280" r:id="rId23"/>
    <p:sldId id="274" r:id="rId24"/>
    <p:sldId id="275" r:id="rId25"/>
    <p:sldId id="296" r:id="rId26"/>
    <p:sldId id="276" r:id="rId27"/>
    <p:sldId id="278" r:id="rId28"/>
    <p:sldId id="282" r:id="rId29"/>
    <p:sldId id="286" r:id="rId30"/>
    <p:sldId id="287" r:id="rId31"/>
    <p:sldId id="288" r:id="rId32"/>
    <p:sldId id="289" r:id="rId33"/>
    <p:sldId id="298" r:id="rId34"/>
    <p:sldId id="290" r:id="rId35"/>
    <p:sldId id="291" r:id="rId36"/>
    <p:sldId id="292" r:id="rId37"/>
    <p:sldId id="293" r:id="rId38"/>
    <p:sldId id="294" r:id="rId39"/>
    <p:sldId id="299" r:id="rId40"/>
    <p:sldId id="295" r:id="rId41"/>
    <p:sldId id="300" r:id="rId42"/>
    <p:sldId id="407" r:id="rId43"/>
    <p:sldId id="301" r:id="rId44"/>
    <p:sldId id="302" r:id="rId45"/>
    <p:sldId id="303" r:id="rId46"/>
    <p:sldId id="304" r:id="rId47"/>
    <p:sldId id="408" r:id="rId48"/>
    <p:sldId id="305" r:id="rId49"/>
    <p:sldId id="306" r:id="rId50"/>
    <p:sldId id="310" r:id="rId51"/>
    <p:sldId id="312" r:id="rId52"/>
    <p:sldId id="313" r:id="rId53"/>
    <p:sldId id="308" r:id="rId54"/>
    <p:sldId id="314" r:id="rId55"/>
    <p:sldId id="317" r:id="rId56"/>
    <p:sldId id="318" r:id="rId57"/>
    <p:sldId id="329" r:id="rId58"/>
    <p:sldId id="319" r:id="rId59"/>
    <p:sldId id="320" r:id="rId60"/>
    <p:sldId id="321" r:id="rId61"/>
    <p:sldId id="330" r:id="rId62"/>
    <p:sldId id="322" r:id="rId63"/>
    <p:sldId id="323" r:id="rId64"/>
    <p:sldId id="324" r:id="rId65"/>
    <p:sldId id="325" r:id="rId66"/>
    <p:sldId id="326" r:id="rId67"/>
    <p:sldId id="327" r:id="rId68"/>
    <p:sldId id="328"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409"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4" r:id="rId103"/>
    <p:sldId id="363" r:id="rId104"/>
    <p:sldId id="365" r:id="rId105"/>
    <p:sldId id="366" r:id="rId106"/>
    <p:sldId id="371" r:id="rId107"/>
    <p:sldId id="367" r:id="rId108"/>
    <p:sldId id="372" r:id="rId109"/>
    <p:sldId id="428" r:id="rId110"/>
    <p:sldId id="373" r:id="rId111"/>
    <p:sldId id="423" r:id="rId112"/>
    <p:sldId id="424" r:id="rId113"/>
    <p:sldId id="374" r:id="rId114"/>
    <p:sldId id="376" r:id="rId115"/>
    <p:sldId id="425" r:id="rId116"/>
    <p:sldId id="426" r:id="rId117"/>
    <p:sldId id="378" r:id="rId118"/>
    <p:sldId id="377" r:id="rId119"/>
    <p:sldId id="380" r:id="rId120"/>
    <p:sldId id="379" r:id="rId121"/>
    <p:sldId id="427" r:id="rId122"/>
    <p:sldId id="381" r:id="rId123"/>
    <p:sldId id="389" r:id="rId124"/>
    <p:sldId id="390" r:id="rId125"/>
    <p:sldId id="391" r:id="rId126"/>
    <p:sldId id="382" r:id="rId127"/>
    <p:sldId id="383" r:id="rId128"/>
    <p:sldId id="384" r:id="rId129"/>
    <p:sldId id="429" r:id="rId130"/>
    <p:sldId id="385" r:id="rId131"/>
    <p:sldId id="386" r:id="rId132"/>
    <p:sldId id="387" r:id="rId133"/>
    <p:sldId id="388" r:id="rId134"/>
    <p:sldId id="392" r:id="rId135"/>
    <p:sldId id="393" r:id="rId136"/>
    <p:sldId id="394" r:id="rId137"/>
    <p:sldId id="395" r:id="rId138"/>
    <p:sldId id="432" r:id="rId139"/>
    <p:sldId id="399" r:id="rId140"/>
    <p:sldId id="430" r:id="rId141"/>
    <p:sldId id="396" r:id="rId142"/>
    <p:sldId id="397" r:id="rId143"/>
    <p:sldId id="398" r:id="rId144"/>
    <p:sldId id="401" r:id="rId145"/>
    <p:sldId id="431" r:id="rId146"/>
    <p:sldId id="403" r:id="rId147"/>
    <p:sldId id="404" r:id="rId148"/>
    <p:sldId id="433" r:id="rId149"/>
    <p:sldId id="405" r:id="rId1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p:cViewPr varScale="1">
        <p:scale>
          <a:sx n="119" d="100"/>
          <a:sy n="119" d="100"/>
        </p:scale>
        <p:origin x="137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08/29/2024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08/29/2024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08/29/2024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08/29/2024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08/29/2024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08/29/2024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08/29/2024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www.youtube.com/watch?v=LAtPHANEfQo"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electrical4u.com/what-is-resistor/" TargetMode="External"/><Relationship Id="rId2" Type="http://schemas.openxmlformats.org/officeDocument/2006/relationships/hyperlink" Target="https://www.electrical4u.com/voltage-or-electric-potential-difference/"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7PKJ52b1Qvs" TargetMode="External"/><Relationship Id="rId2" Type="http://schemas.openxmlformats.org/officeDocument/2006/relationships/hyperlink" Target="https://www.youtube.com/watch?v=7X7KBtx3D7o"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wmf"/><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6.xml"/><Relationship Id="rId6" Type="http://schemas.openxmlformats.org/officeDocument/2006/relationships/image" Target="../media/image10.wmf"/><Relationship Id="rId5" Type="http://schemas.openxmlformats.org/officeDocument/2006/relationships/image" Target="../media/image9.jpeg"/><Relationship Id="rId4" Type="http://schemas.openxmlformats.org/officeDocument/2006/relationships/image" Target="../media/image8.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6.wmf"/><Relationship Id="rId4" Type="http://schemas.openxmlformats.org/officeDocument/2006/relationships/image" Target="../media/image15.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jpeg"/><Relationship Id="rId1" Type="http://schemas.openxmlformats.org/officeDocument/2006/relationships/slideLayout" Target="../slideLayouts/slideLayout6.xml"/><Relationship Id="rId4" Type="http://schemas.openxmlformats.org/officeDocument/2006/relationships/image" Target="../media/image19.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II</a:t>
            </a:r>
          </a:p>
        </p:txBody>
      </p:sp>
      <p:sp>
        <p:nvSpPr>
          <p:cNvPr id="3" name="Subtitle 2"/>
          <p:cNvSpPr>
            <a:spLocks noGrp="1"/>
          </p:cNvSpPr>
          <p:nvPr>
            <p:ph type="subTitle" idx="1"/>
          </p:nvPr>
        </p:nvSpPr>
        <p:spPr>
          <a:xfrm>
            <a:off x="533400" y="3228536"/>
            <a:ext cx="7696200" cy="3096064"/>
          </a:xfrm>
        </p:spPr>
        <p:txBody>
          <a:bodyPr>
            <a:noAutofit/>
          </a:bodyPr>
          <a:lstStyle/>
          <a:p>
            <a:pPr algn="just"/>
            <a:r>
              <a:rPr lang="en-US" sz="1600" b="1" dirty="0"/>
              <a:t>Sensors and Actuators: Sensor classification- touch, force, proximity, vision sensors. Internal sensors-Position sensors, velocity sensors, acceleration sensors, Force sensors; External </a:t>
            </a:r>
            <a:r>
              <a:rPr lang="fr-FR" sz="1600" b="1" dirty="0" err="1"/>
              <a:t>sensors</a:t>
            </a:r>
            <a:r>
              <a:rPr lang="fr-FR" sz="1600" b="1" dirty="0"/>
              <a:t>-contact type, </a:t>
            </a:r>
            <a:r>
              <a:rPr lang="fr-FR" sz="1600" b="1" dirty="0" err="1"/>
              <a:t>noncontact</a:t>
            </a:r>
            <a:r>
              <a:rPr lang="fr-FR" sz="1600" b="1" dirty="0"/>
              <a:t> type; Vision - </a:t>
            </a:r>
            <a:r>
              <a:rPr lang="fr-FR" sz="1600" b="1" dirty="0" err="1"/>
              <a:t>Elements</a:t>
            </a:r>
            <a:r>
              <a:rPr lang="fr-FR" sz="1600" b="1" dirty="0"/>
              <a:t> of vision </a:t>
            </a:r>
            <a:r>
              <a:rPr lang="fr-FR" sz="1600" b="1" dirty="0" err="1"/>
              <a:t>sensor</a:t>
            </a:r>
            <a:r>
              <a:rPr lang="fr-FR" sz="1600" b="1" dirty="0"/>
              <a:t>, image acquisition, image </a:t>
            </a:r>
            <a:r>
              <a:rPr lang="en-US" sz="1600" b="1" dirty="0"/>
              <a:t>processing; Selection of sensors.</a:t>
            </a:r>
          </a:p>
          <a:p>
            <a:pPr algn="just"/>
            <a:r>
              <a:rPr lang="en-US" sz="1600" b="1" dirty="0"/>
              <a:t>Actuators for robots- classification-Electric, Hydraulic, Pneumatic actuators; their advantages and disadvantages; Electric actuators- Stepper motors, DC motors, DC servo motors and their drivers, AC motors, Linear actuators, selection of motors; Hydraulic actuators- Components and typical circuit, advantages and disadvantages; Pneumatic Actuators- Components and typical circuit, advantages and disadvantages</a:t>
            </a:r>
          </a:p>
        </p:txBody>
      </p:sp>
    </p:spTree>
    <p:extLst>
      <p:ext uri="{BB962C8B-B14F-4D97-AF65-F5344CB8AC3E}">
        <p14:creationId xmlns:p14="http://schemas.microsoft.com/office/powerpoint/2010/main" val="2653703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91312"/>
          </a:xfrm>
        </p:spPr>
        <p:txBody>
          <a:bodyPr>
            <a:normAutofit fontScale="90000"/>
          </a:bodyPr>
          <a:lstStyle/>
          <a:p>
            <a:r>
              <a:rPr lang="en-US" b="1" dirty="0">
                <a:solidFill>
                  <a:srgbClr val="002060"/>
                </a:solidFill>
                <a:latin typeface="Times New Roman" panose="02020603050405020304" pitchFamily="18" charset="0"/>
                <a:cs typeface="Times New Roman" panose="02020603050405020304" pitchFamily="18" charset="0"/>
              </a:rPr>
              <a:t>Sensor Classification</a:t>
            </a:r>
            <a:endParaRPr lang="en-US" dirty="0"/>
          </a:p>
        </p:txBody>
      </p:sp>
      <p:sp>
        <p:nvSpPr>
          <p:cNvPr id="3" name="Rectangle 2"/>
          <p:cNvSpPr/>
          <p:nvPr/>
        </p:nvSpPr>
        <p:spPr>
          <a:xfrm>
            <a:off x="609600" y="1600200"/>
            <a:ext cx="7467600" cy="2677656"/>
          </a:xfrm>
          <a:prstGeom prst="rect">
            <a:avLst/>
          </a:prstGeom>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Based on the type of signals: Analog or Digital sensor</a:t>
            </a:r>
          </a:p>
          <a:p>
            <a:pPr marL="285750" indent="-285750">
              <a:buFont typeface="Arial" pitchFamily="34" charset="0"/>
              <a:buChar char="•"/>
            </a:pPr>
            <a:r>
              <a:rPr lang="en-US" dirty="0">
                <a:latin typeface="Times New Roman" panose="02020603050405020304" pitchFamily="18" charset="0"/>
                <a:cs typeface="Times New Roman" panose="02020603050405020304" pitchFamily="18" charset="0"/>
              </a:rPr>
              <a:t>In analog sensors, with the variation of input there is a continuous variation of output, whereas in case of digital sensors, the output is of digital or discrete nature.</a:t>
            </a:r>
          </a:p>
          <a:p>
            <a:r>
              <a:rPr lang="en-US" dirty="0">
                <a:latin typeface="Times New Roman" panose="02020603050405020304" pitchFamily="18" charset="0"/>
                <a:cs typeface="Times New Roman" panose="02020603050405020304" pitchFamily="18" charset="0"/>
              </a:rPr>
              <a:t> </a:t>
            </a:r>
          </a:p>
          <a:p>
            <a:pPr marL="285750" indent="-285750">
              <a:buFont typeface="Arial" pitchFamily="34" charset="0"/>
              <a:buChar char="•"/>
            </a:pPr>
            <a:r>
              <a:rPr lang="en-US" dirty="0">
                <a:latin typeface="Times New Roman" panose="02020603050405020304" pitchFamily="18" charset="0"/>
                <a:cs typeface="Times New Roman" panose="02020603050405020304" pitchFamily="18" charset="0"/>
              </a:rPr>
              <a:t>Potentiometers, </a:t>
            </a:r>
            <a:r>
              <a:rPr lang="en-US" dirty="0" err="1">
                <a:latin typeface="Times New Roman" panose="02020603050405020304" pitchFamily="18" charset="0"/>
                <a:cs typeface="Times New Roman" panose="02020603050405020304" pitchFamily="18" charset="0"/>
              </a:rPr>
              <a:t>tacho</a:t>
            </a:r>
            <a:r>
              <a:rPr lang="en-US" dirty="0">
                <a:latin typeface="Times New Roman" panose="02020603050405020304" pitchFamily="18" charset="0"/>
                <a:cs typeface="Times New Roman" panose="02020603050405020304" pitchFamily="18" charset="0"/>
              </a:rPr>
              <a:t>-generators located at the joints and strain-gauge-based sensors located at the end-effector of a robot fall in the category of </a:t>
            </a:r>
            <a:r>
              <a:rPr lang="en-US" dirty="0">
                <a:solidFill>
                  <a:srgbClr val="FF0000"/>
                </a:solidFill>
                <a:latin typeface="Times New Roman" panose="02020603050405020304" pitchFamily="18" charset="0"/>
                <a:cs typeface="Times New Roman" panose="02020603050405020304" pitchFamily="18" charset="0"/>
              </a:rPr>
              <a:t>analog sensors</a:t>
            </a:r>
            <a:r>
              <a:rPr lang="en-US" dirty="0">
                <a:latin typeface="Times New Roman" panose="02020603050405020304" pitchFamily="18" charset="0"/>
                <a:cs typeface="Times New Roman" panose="02020603050405020304" pitchFamily="18" charset="0"/>
              </a:rPr>
              <a:t>, whereas encoders, located at the robot's joints, are </a:t>
            </a:r>
            <a:r>
              <a:rPr lang="en-US" dirty="0">
                <a:solidFill>
                  <a:srgbClr val="FF0000"/>
                </a:solidFill>
                <a:latin typeface="Times New Roman" panose="02020603050405020304" pitchFamily="18" charset="0"/>
                <a:cs typeface="Times New Roman" panose="02020603050405020304" pitchFamily="18" charset="0"/>
              </a:rPr>
              <a:t>digital sensors.</a:t>
            </a:r>
          </a:p>
        </p:txBody>
      </p:sp>
    </p:spTree>
    <p:extLst>
      <p:ext uri="{BB962C8B-B14F-4D97-AF65-F5344CB8AC3E}">
        <p14:creationId xmlns:p14="http://schemas.microsoft.com/office/powerpoint/2010/main" val="40781918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types</a:t>
            </a:r>
          </a:p>
        </p:txBody>
      </p:sp>
      <p:sp>
        <p:nvSpPr>
          <p:cNvPr id="3" name="Content Placeholder 2"/>
          <p:cNvSpPr>
            <a:spLocks noGrp="1"/>
          </p:cNvSpPr>
          <p:nvPr>
            <p:ph idx="1"/>
          </p:nvPr>
        </p:nvSpPr>
        <p:spPr/>
        <p:txBody>
          <a:bodyPr/>
          <a:lstStyle/>
          <a:p>
            <a:r>
              <a:rPr lang="en-US" dirty="0"/>
              <a:t>For a stepper motor, there are basically three types of rotors, based on which it is classified in to three</a:t>
            </a:r>
          </a:p>
          <a:p>
            <a:pPr lvl="1"/>
            <a:r>
              <a:rPr lang="en-US" dirty="0"/>
              <a:t>Permanent magnet stepper motor</a:t>
            </a:r>
          </a:p>
          <a:p>
            <a:pPr lvl="1"/>
            <a:r>
              <a:rPr lang="en-US" dirty="0"/>
              <a:t>Variable reluctance stepper motor</a:t>
            </a:r>
          </a:p>
          <a:p>
            <a:pPr lvl="1"/>
            <a:r>
              <a:rPr lang="en-US" dirty="0"/>
              <a:t>Hybrid stepper motor</a:t>
            </a:r>
          </a:p>
        </p:txBody>
      </p:sp>
    </p:spTree>
    <p:extLst>
      <p:ext uri="{BB962C8B-B14F-4D97-AF65-F5344CB8AC3E}">
        <p14:creationId xmlns:p14="http://schemas.microsoft.com/office/powerpoint/2010/main" val="17672538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b="1" dirty="0"/>
              <a:t>Permanent magnet rotor</a:t>
            </a:r>
            <a:endParaRPr lang="en-US" dirty="0"/>
          </a:p>
        </p:txBody>
      </p:sp>
      <p:sp>
        <p:nvSpPr>
          <p:cNvPr id="3" name="Content Placeholder 2"/>
          <p:cNvSpPr>
            <a:spLocks noGrp="1"/>
          </p:cNvSpPr>
          <p:nvPr>
            <p:ph idx="1"/>
          </p:nvPr>
        </p:nvSpPr>
        <p:spPr>
          <a:xfrm>
            <a:off x="304800" y="1447800"/>
            <a:ext cx="8305800" cy="2362200"/>
          </a:xfrm>
        </p:spPr>
        <p:txBody>
          <a:bodyPr>
            <a:normAutofit fontScale="85000" lnSpcReduction="20000"/>
          </a:bodyPr>
          <a:lstStyle/>
          <a:p>
            <a:pPr algn="just"/>
            <a:r>
              <a:rPr lang="en-US" sz="2000" dirty="0"/>
              <a:t>There are two coils A and B, each of them having four poles but displaced from each other by half a pole pitch. The rotor is of permanent magnet construction and has four poles. Each pole is wound with field winding, the coils on opposite pairs of poles being in series. Current is supplied from a dc source to the winding through switches. It can be seen in Fig.(a) that the motor is at rest with the poles of the permanent magnet rotor held between the residual poles of the stator. In this position, the rotor is locked unless a turning force is applied. If the coils are energized and, in the first pulse, the magnetic polarity of the poles of the coil A is reversed the rotor will experience a torque and will rotate counterclockwise, as shown in Fig. b. The reverse poles are shown as A.</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682322"/>
            <a:ext cx="8267700" cy="2737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079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b="1" dirty="0"/>
              <a:t>Permanent magnet rotor</a:t>
            </a:r>
            <a:endParaRPr lang="en-US" dirty="0"/>
          </a:p>
        </p:txBody>
      </p:sp>
      <p:sp>
        <p:nvSpPr>
          <p:cNvPr id="3" name="Content Placeholder 2"/>
          <p:cNvSpPr>
            <a:spLocks noGrp="1"/>
          </p:cNvSpPr>
          <p:nvPr>
            <p:ph idx="1"/>
          </p:nvPr>
        </p:nvSpPr>
        <p:spPr>
          <a:xfrm>
            <a:off x="381000" y="1524000"/>
            <a:ext cx="8305800" cy="4800600"/>
          </a:xfrm>
        </p:spPr>
        <p:txBody>
          <a:bodyPr>
            <a:normAutofit/>
          </a:bodyPr>
          <a:lstStyle/>
          <a:p>
            <a:r>
              <a:rPr lang="en-US" sz="2400" dirty="0"/>
              <a:t>If the coil B poles are now reversed to B, as shown in Fig. c, the rotor will again experience a torque, and once more the poles of the rotor are positioned midway between the stator poles. Thus, by switching the currents through the coils, the rotor rotates by 45'. If in the first pulse, the poles of the coil B had been reversed then the motor would have rotated clockwise. With this type of motor, commonly produced step angles are 1.8 °,7.5 ° , 15 ° ,30 ° ,34 ° , 90°</a:t>
            </a:r>
          </a:p>
        </p:txBody>
      </p:sp>
    </p:spTree>
    <p:extLst>
      <p:ext uri="{BB962C8B-B14F-4D97-AF65-F5344CB8AC3E}">
        <p14:creationId xmlns:p14="http://schemas.microsoft.com/office/powerpoint/2010/main" val="6943708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b="1" dirty="0"/>
              <a:t>Variable reluctance rotor</a:t>
            </a:r>
            <a:endParaRPr lang="en-US" dirty="0"/>
          </a:p>
        </p:txBody>
      </p:sp>
      <p:sp>
        <p:nvSpPr>
          <p:cNvPr id="3" name="Content Placeholder 2"/>
          <p:cNvSpPr>
            <a:spLocks noGrp="1"/>
          </p:cNvSpPr>
          <p:nvPr>
            <p:ph idx="1"/>
          </p:nvPr>
        </p:nvSpPr>
        <p:spPr>
          <a:xfrm>
            <a:off x="228600" y="1447800"/>
            <a:ext cx="8458200" cy="4876800"/>
          </a:xfrm>
        </p:spPr>
        <p:txBody>
          <a:bodyPr>
            <a:normAutofit/>
          </a:bodyPr>
          <a:lstStyle/>
          <a:p>
            <a:pPr algn="just"/>
            <a:r>
              <a:rPr lang="en-US" sz="1800" dirty="0"/>
              <a:t>Magnetic reluctance, or simply reluctance, is the analog of electrical resistance. Just as current occurs only in a closed loop, so magnetic flux occurs only around a closed path although this path may be more varied than that of the current . Variable reluctance stepper motors have the simplest design of the three types, with a soft iron, non-magnetic, toothed rotor and a wound, electromagnetic stator. Because the rotor is not magnetized, there’s no attraction between the rotor and stator when the windings aren’t energized,</a:t>
            </a:r>
          </a:p>
          <a:p>
            <a:pPr algn="just"/>
            <a:r>
              <a:rPr lang="en-US" sz="1800" dirty="0"/>
              <a:t>The rotor is made of soft steel and it has four poles, whereas the stator has six poles.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962400"/>
            <a:ext cx="7534275" cy="272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9288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515112"/>
          </a:xfrm>
        </p:spPr>
        <p:txBody>
          <a:bodyPr>
            <a:normAutofit fontScale="90000"/>
          </a:bodyPr>
          <a:lstStyle/>
          <a:p>
            <a:r>
              <a:rPr lang="en-US" dirty="0"/>
              <a:t>Working</a:t>
            </a:r>
          </a:p>
        </p:txBody>
      </p:sp>
      <p:sp>
        <p:nvSpPr>
          <p:cNvPr id="3" name="Content Placeholder 2"/>
          <p:cNvSpPr>
            <a:spLocks noGrp="1"/>
          </p:cNvSpPr>
          <p:nvPr>
            <p:ph idx="1"/>
          </p:nvPr>
        </p:nvSpPr>
        <p:spPr>
          <a:xfrm>
            <a:off x="609600" y="1371600"/>
            <a:ext cx="8077200" cy="4953000"/>
          </a:xfrm>
        </p:spPr>
        <p:txBody>
          <a:bodyPr>
            <a:normAutofit fontScale="85000" lnSpcReduction="10000"/>
          </a:bodyPr>
          <a:lstStyle/>
          <a:p>
            <a:r>
              <a:rPr lang="en-US" dirty="0"/>
              <a:t>When one of the phases, say AA', is excited due to a dc current passing through the coils around the poles, the rotor positions itself to complete the flux path shown in Fig. (a). </a:t>
            </a:r>
          </a:p>
          <a:p>
            <a:r>
              <a:rPr lang="en-US" dirty="0"/>
              <a:t>There is a main flux path through the aligned rotor and stator teeth, with secondary flux paths occurring as indicated. When rotor and stator teeth are aligned in this manner, the reluctance is rather like an elastic thread and always trying to shorten itself. The rotor will move until the rotor and stator poles are lined up. This is termed as the position of minimum reluctance.</a:t>
            </a:r>
          </a:p>
          <a:p>
            <a:r>
              <a:rPr lang="en-US" dirty="0"/>
              <a:t> To rotate the motor counterclockwise, the phase AA' is turned off and phase BB is excited. At that point, the main flux path has the form indicated in Figs.(b-c). This form of a stepper motor generally gives step angles of 7.5 or 15, which are referred as half-stepping and full-stepping. respectively. </a:t>
            </a:r>
          </a:p>
        </p:txBody>
      </p:sp>
    </p:spTree>
    <p:extLst>
      <p:ext uri="{BB962C8B-B14F-4D97-AF65-F5344CB8AC3E}">
        <p14:creationId xmlns:p14="http://schemas.microsoft.com/office/powerpoint/2010/main" val="24055333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667512"/>
          </a:xfrm>
        </p:spPr>
        <p:txBody>
          <a:bodyPr>
            <a:normAutofit fontScale="90000"/>
          </a:bodyPr>
          <a:lstStyle/>
          <a:p>
            <a:r>
              <a:rPr lang="en-US" dirty="0"/>
              <a:t>Hybrid stepper motor</a:t>
            </a:r>
          </a:p>
        </p:txBody>
      </p:sp>
      <p:sp>
        <p:nvSpPr>
          <p:cNvPr id="3" name="Content Placeholder 2"/>
          <p:cNvSpPr>
            <a:spLocks noGrp="1"/>
          </p:cNvSpPr>
          <p:nvPr>
            <p:ph idx="1"/>
          </p:nvPr>
        </p:nvSpPr>
        <p:spPr>
          <a:xfrm>
            <a:off x="457200" y="1447800"/>
            <a:ext cx="8305800" cy="3429000"/>
          </a:xfrm>
        </p:spPr>
        <p:txBody>
          <a:bodyPr>
            <a:normAutofit fontScale="77500" lnSpcReduction="20000"/>
          </a:bodyPr>
          <a:lstStyle/>
          <a:p>
            <a:r>
              <a:rPr lang="en-US" dirty="0"/>
              <a:t>This kind of rotor has a specific construction, and is a hybrid between permanent magnet and variable reluctance versions. </a:t>
            </a:r>
          </a:p>
          <a:p>
            <a:r>
              <a:rPr lang="en-US" dirty="0"/>
              <a:t>The rotor has two caps with alternating teeth, and is magnetized axially. This configuration allows the motor to have the advantages of both the permanent magnet and variable reluctance versions, specifically high resolution, speed, and torque.</a:t>
            </a:r>
          </a:p>
          <a:p>
            <a:r>
              <a:rPr lang="en-US" dirty="0"/>
              <a:t>A hybrid stepper motor has two stacks of rotor teeth on its shaft . The two rotor stacks are magnetized to have opposite polarities, while two stator segments surround the two rotor stacks. The rotor sets itself in the minimum reluctance position in response to a pair of stator coils being energized. Typical step angles are 0.9 and 1.8.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495800"/>
            <a:ext cx="4495800" cy="218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4075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 combination of permanent magnet and variable reluctance designs, hybrid stepper motors have a permanent magnet, toothed rotor made from two sections, or “cups,” that are opposite in polarity and whose teeth are offset from each other. The electromagnetic stator is also toothed. The rotor teeth help guide the magnetic flux to preferred locations in the air gap, which improves their holding, dynamic, and detent torque when compared to permanent magnet and variable reluctance types.</a:t>
            </a:r>
          </a:p>
        </p:txBody>
      </p:sp>
    </p:spTree>
    <p:extLst>
      <p:ext uri="{BB962C8B-B14F-4D97-AF65-F5344CB8AC3E}">
        <p14:creationId xmlns:p14="http://schemas.microsoft.com/office/powerpoint/2010/main" val="31847999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667512"/>
          </a:xfrm>
        </p:spPr>
        <p:txBody>
          <a:bodyPr>
            <a:normAutofit fontScale="90000"/>
          </a:bodyPr>
          <a:lstStyle/>
          <a:p>
            <a:r>
              <a:rPr lang="en-US" dirty="0"/>
              <a:t>DC Motors</a:t>
            </a:r>
          </a:p>
        </p:txBody>
      </p:sp>
      <p:sp>
        <p:nvSpPr>
          <p:cNvPr id="3" name="Content Placeholder 2"/>
          <p:cNvSpPr>
            <a:spLocks noGrp="1"/>
          </p:cNvSpPr>
          <p:nvPr>
            <p:ph idx="1"/>
          </p:nvPr>
        </p:nvSpPr>
        <p:spPr>
          <a:xfrm>
            <a:off x="457200" y="1295400"/>
            <a:ext cx="8382000" cy="5410200"/>
          </a:xfrm>
        </p:spPr>
        <p:txBody>
          <a:bodyPr>
            <a:normAutofit/>
          </a:bodyPr>
          <a:lstStyle/>
          <a:p>
            <a:pPr algn="just"/>
            <a:r>
              <a:rPr lang="en-US" sz="2000" dirty="0"/>
              <a:t>Roboticists have employed electrically driven dc (direct-current) motors for robot because, not only are powerful versions available, but they are also easily controllable with relatively simple electronics. </a:t>
            </a:r>
          </a:p>
          <a:p>
            <a:pPr algn="just"/>
            <a:r>
              <a:rPr lang="en-US" sz="2000" dirty="0"/>
              <a:t>Although direct current is needed, batteries are rarely used (for non mobile robots) but instead the ac supply is rectified into a suitable dc equivalent.</a:t>
            </a:r>
          </a:p>
          <a:p>
            <a:pPr algn="just"/>
            <a:r>
              <a:rPr lang="en-US" sz="2000" dirty="0"/>
              <a:t> </a:t>
            </a:r>
            <a:r>
              <a:rPr lang="en-US" sz="2000" b="1" dirty="0"/>
              <a:t>The operation of any electric motor is based upon the principle which states that a conductor will experience a force if an electric current in that conductor flows at right angles to a magnetic field. </a:t>
            </a:r>
          </a:p>
          <a:p>
            <a:pPr algn="just"/>
            <a:r>
              <a:rPr lang="en-US" sz="2000" dirty="0"/>
              <a:t>Therefore, to construct a motor, two basic components are required. </a:t>
            </a:r>
          </a:p>
          <a:p>
            <a:pPr lvl="1" algn="just"/>
            <a:r>
              <a:rPr lang="en-US" sz="2000" dirty="0"/>
              <a:t>One to produce the magnetic field usually termed as the stator, and</a:t>
            </a:r>
          </a:p>
          <a:p>
            <a:pPr lvl="1" algn="just"/>
            <a:r>
              <a:rPr lang="en-US" sz="2000" dirty="0"/>
              <a:t> Another to act as the conductor usually termed the armature of the motor. </a:t>
            </a:r>
          </a:p>
        </p:txBody>
      </p:sp>
    </p:spTree>
    <p:extLst>
      <p:ext uri="{BB962C8B-B14F-4D97-AF65-F5344CB8AC3E}">
        <p14:creationId xmlns:p14="http://schemas.microsoft.com/office/powerpoint/2010/main" val="16256044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Principle</a:t>
            </a:r>
          </a:p>
        </p:txBody>
      </p:sp>
      <p:pic>
        <p:nvPicPr>
          <p:cNvPr id="9" name="Picture 8">
            <a:extLst>
              <a:ext uri="{FF2B5EF4-FFF2-40B4-BE49-F238E27FC236}">
                <a16:creationId xmlns:a16="http://schemas.microsoft.com/office/drawing/2014/main" id="{72CD1617-9AC5-7DF9-AC90-D5456BB18151}"/>
              </a:ext>
            </a:extLst>
          </p:cNvPr>
          <p:cNvPicPr>
            <a:picLocks noChangeAspect="1"/>
          </p:cNvPicPr>
          <p:nvPr/>
        </p:nvPicPr>
        <p:blipFill>
          <a:blip r:embed="rId2"/>
          <a:stretch>
            <a:fillRect/>
          </a:stretch>
        </p:blipFill>
        <p:spPr>
          <a:xfrm>
            <a:off x="1418785" y="1447800"/>
            <a:ext cx="6306430" cy="4925112"/>
          </a:xfrm>
          <a:prstGeom prst="rect">
            <a:avLst/>
          </a:prstGeom>
        </p:spPr>
      </p:pic>
    </p:spTree>
    <p:extLst>
      <p:ext uri="{BB962C8B-B14F-4D97-AF65-F5344CB8AC3E}">
        <p14:creationId xmlns:p14="http://schemas.microsoft.com/office/powerpoint/2010/main" val="32965689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Principle</a:t>
            </a:r>
          </a:p>
        </p:txBody>
      </p:sp>
      <p:sp>
        <p:nvSpPr>
          <p:cNvPr id="3" name="Content Placeholder 2"/>
          <p:cNvSpPr>
            <a:spLocks noGrp="1"/>
          </p:cNvSpPr>
          <p:nvPr>
            <p:ph idx="1"/>
          </p:nvPr>
        </p:nvSpPr>
        <p:spPr>
          <a:xfrm>
            <a:off x="457200" y="1511300"/>
            <a:ext cx="8458200" cy="393700"/>
          </a:xfrm>
        </p:spPr>
        <p:txBody>
          <a:bodyPr>
            <a:noAutofit/>
          </a:bodyPr>
          <a:lstStyle/>
          <a:p>
            <a:r>
              <a:rPr lang="en-US" sz="1800" dirty="0"/>
              <a:t>The principle is shown in Fig.(a) for one element of a dc motor, </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082800"/>
            <a:ext cx="3827383" cy="338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7200" y="2191546"/>
            <a:ext cx="4648200" cy="3416320"/>
          </a:xfrm>
          <a:prstGeom prst="rect">
            <a:avLst/>
          </a:prstGeom>
        </p:spPr>
        <p:txBody>
          <a:bodyPr wrap="square">
            <a:spAutoFit/>
          </a:bodyPr>
          <a:lstStyle/>
          <a:p>
            <a:pPr marL="285750" indent="-285750">
              <a:buFont typeface="Arial" pitchFamily="34" charset="0"/>
              <a:buChar char="•"/>
            </a:pPr>
            <a:r>
              <a:rPr lang="en-US" dirty="0"/>
              <a:t>The magnetic field may be created either by field coils wound on the stator or by permanent magnets.</a:t>
            </a:r>
          </a:p>
          <a:p>
            <a:pPr marL="285750" indent="-285750">
              <a:buFont typeface="Arial" pitchFamily="34" charset="0"/>
              <a:buChar char="•"/>
            </a:pPr>
            <a:r>
              <a:rPr lang="en-US" dirty="0"/>
              <a:t> The field coils, if used, would be provided with an electric current to create magnetic poles on the stator.</a:t>
            </a:r>
          </a:p>
          <a:p>
            <a:pPr marL="285750" indent="-285750">
              <a:buFont typeface="Arial" pitchFamily="34" charset="0"/>
              <a:buChar char="•"/>
            </a:pPr>
            <a:r>
              <a:rPr lang="en-US" dirty="0"/>
              <a:t>In Fig. (a), the current is supplied to a conductor via the brushes and commutators</a:t>
            </a:r>
          </a:p>
          <a:p>
            <a:pPr marL="285750" indent="-285750">
              <a:buFont typeface="Arial" pitchFamily="34" charset="0"/>
              <a:buChar char="•"/>
            </a:pPr>
            <a:r>
              <a:rPr lang="en-US" dirty="0"/>
              <a:t>The current passing through the field produces a torque, or more accurately static torque on the conductor.</a:t>
            </a:r>
          </a:p>
        </p:txBody>
      </p:sp>
    </p:spTree>
    <p:extLst>
      <p:ext uri="{BB962C8B-B14F-4D97-AF65-F5344CB8AC3E}">
        <p14:creationId xmlns:p14="http://schemas.microsoft.com/office/powerpoint/2010/main" val="3887289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229600" cy="515112"/>
          </a:xfrm>
        </p:spPr>
        <p:txBody>
          <a:bodyPr>
            <a:normAutofit fontScale="90000"/>
          </a:bodyPr>
          <a:lstStyle/>
          <a:p>
            <a:r>
              <a:rPr lang="en-US" b="1" dirty="0">
                <a:solidFill>
                  <a:srgbClr val="002060"/>
                </a:solidFill>
                <a:latin typeface="Times New Roman" panose="02020603050405020304" pitchFamily="18" charset="0"/>
                <a:cs typeface="Times New Roman" panose="02020603050405020304" pitchFamily="18" charset="0"/>
              </a:rPr>
              <a:t>Sensor Classification</a:t>
            </a:r>
            <a:endParaRPr lang="en-US" dirty="0"/>
          </a:p>
        </p:txBody>
      </p:sp>
      <p:sp>
        <p:nvSpPr>
          <p:cNvPr id="3" name="Rectangle 2"/>
          <p:cNvSpPr/>
          <p:nvPr/>
        </p:nvSpPr>
        <p:spPr>
          <a:xfrm>
            <a:off x="381000" y="1531567"/>
            <a:ext cx="7543800" cy="461665"/>
          </a:xfrm>
          <a:prstGeom prst="rect">
            <a:avLst/>
          </a:prstGeom>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Based on what they sense: Internal or external sensor</a:t>
            </a:r>
          </a:p>
        </p:txBody>
      </p:sp>
      <p:sp>
        <p:nvSpPr>
          <p:cNvPr id="4" name="Title 1">
            <a:extLst>
              <a:ext uri="{FF2B5EF4-FFF2-40B4-BE49-F238E27FC236}">
                <a16:creationId xmlns:a16="http://schemas.microsoft.com/office/drawing/2014/main" id="{BDCB8E2F-1A34-844D-58A0-1C827CCFEE89}"/>
              </a:ext>
            </a:extLst>
          </p:cNvPr>
          <p:cNvSpPr txBox="1">
            <a:spLocks/>
          </p:cNvSpPr>
          <p:nvPr/>
        </p:nvSpPr>
        <p:spPr>
          <a:xfrm>
            <a:off x="565484" y="2036224"/>
            <a:ext cx="8229600" cy="743712"/>
          </a:xfrm>
          <a:prstGeom prst="rect">
            <a:avLst/>
          </a:prstGeom>
        </p:spPr>
        <p:txBody>
          <a:bodyPr vert="horz" lIns="0" tIns="45720" rIns="0" bIns="0" anchor="b">
            <a:normAutofit/>
            <a:scene3d>
              <a:camera prst="orthographicFront"/>
              <a:lightRig rig="freezing" dir="t">
                <a:rot lat="0" lon="0" rev="5640000"/>
              </a:lightRig>
            </a:scene3d>
            <a:sp3d prstMaterial="flat">
              <a:contourClr>
                <a:schemeClr val="tx2"/>
              </a:contourClr>
            </a:sp3d>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b="1" dirty="0"/>
              <a:t>Internal Sensors</a:t>
            </a:r>
          </a:p>
        </p:txBody>
      </p:sp>
      <p:sp>
        <p:nvSpPr>
          <p:cNvPr id="5" name="Content Placeholder 2">
            <a:extLst>
              <a:ext uri="{FF2B5EF4-FFF2-40B4-BE49-F238E27FC236}">
                <a16:creationId xmlns:a16="http://schemas.microsoft.com/office/drawing/2014/main" id="{D84D8068-C3AE-94AB-86C7-FD4B08F10A03}"/>
              </a:ext>
            </a:extLst>
          </p:cNvPr>
          <p:cNvSpPr txBox="1">
            <a:spLocks/>
          </p:cNvSpPr>
          <p:nvPr/>
        </p:nvSpPr>
        <p:spPr>
          <a:xfrm>
            <a:off x="517358" y="2895600"/>
            <a:ext cx="8229600" cy="4648200"/>
          </a:xfrm>
          <a:prstGeom prst="rect">
            <a:avLst/>
          </a:prstGeom>
        </p:spPr>
        <p:txBody>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000" dirty="0"/>
              <a:t>They are used to measure the internal state of a robot </a:t>
            </a:r>
            <a:r>
              <a:rPr lang="en-US" sz="2000" dirty="0" err="1"/>
              <a:t>ie</a:t>
            </a:r>
            <a:r>
              <a:rPr lang="en-US" sz="2000" dirty="0"/>
              <a:t> Position, Velocity, Acceleration etc. </a:t>
            </a:r>
          </a:p>
          <a:p>
            <a:r>
              <a:rPr lang="en-US" sz="2000" dirty="0"/>
              <a:t>Depending on the quantities it measures , a sensor is termed as position , velocity , acceleration or force sensor.</a:t>
            </a:r>
          </a:p>
          <a:p>
            <a:pPr marL="0" indent="0">
              <a:buFont typeface="Wingdings 2"/>
              <a:buNone/>
            </a:pPr>
            <a:endParaRPr lang="en-US" sz="2000" dirty="0"/>
          </a:p>
          <a:p>
            <a:pPr marL="0" indent="0">
              <a:spcBef>
                <a:spcPct val="0"/>
              </a:spcBef>
              <a:buFont typeface="Wingdings 2"/>
              <a:buNone/>
            </a:pPr>
            <a:r>
              <a:rPr lang="en-US" sz="3600" b="1" dirty="0">
                <a:solidFill>
                  <a:schemeClr val="tx2"/>
                </a:solidFill>
                <a:latin typeface="+mj-lt"/>
                <a:ea typeface="+mj-ea"/>
                <a:cs typeface="+mj-cs"/>
              </a:rPr>
              <a:t>External Sensors</a:t>
            </a:r>
          </a:p>
          <a:p>
            <a:r>
              <a:rPr lang="en-US" sz="2000" dirty="0"/>
              <a:t>External Sensors are used to learn about Robot’s environment.</a:t>
            </a:r>
          </a:p>
          <a:p>
            <a:r>
              <a:rPr lang="en-US" sz="2000" dirty="0"/>
              <a:t>They can be classified as Contact type and non contact type sensors.</a:t>
            </a:r>
          </a:p>
        </p:txBody>
      </p:sp>
    </p:spTree>
    <p:extLst>
      <p:ext uri="{BB962C8B-B14F-4D97-AF65-F5344CB8AC3E}">
        <p14:creationId xmlns:p14="http://schemas.microsoft.com/office/powerpoint/2010/main" val="2899316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591312"/>
          </a:xfrm>
        </p:spPr>
        <p:txBody>
          <a:bodyPr>
            <a:normAutofit fontScale="90000"/>
          </a:bodyPr>
          <a:lstStyle/>
          <a:p>
            <a:r>
              <a:rPr lang="en-US" dirty="0"/>
              <a:t>Principle</a:t>
            </a:r>
          </a:p>
        </p:txBody>
      </p:sp>
      <p:sp>
        <p:nvSpPr>
          <p:cNvPr id="3" name="Content Placeholder 2"/>
          <p:cNvSpPr>
            <a:spLocks noGrp="1"/>
          </p:cNvSpPr>
          <p:nvPr>
            <p:ph idx="1"/>
          </p:nvPr>
        </p:nvSpPr>
        <p:spPr>
          <a:xfrm>
            <a:off x="381000" y="1143000"/>
            <a:ext cx="4572000" cy="5181600"/>
          </a:xfrm>
        </p:spPr>
        <p:txBody>
          <a:bodyPr>
            <a:normAutofit fontScale="92500" lnSpcReduction="20000"/>
          </a:bodyPr>
          <a:lstStyle/>
          <a:p>
            <a:pPr algn="just"/>
            <a:r>
              <a:rPr lang="en-US" sz="2000" dirty="0"/>
              <a:t>Static torque on the conductor, is given by</a:t>
            </a:r>
          </a:p>
          <a:p>
            <a:pPr lvl="1" algn="just"/>
            <a:r>
              <a:rPr lang="el-GR" sz="2000" dirty="0">
                <a:solidFill>
                  <a:srgbClr val="FF0000"/>
                </a:solidFill>
              </a:rPr>
              <a:t>τ</a:t>
            </a:r>
            <a:r>
              <a:rPr lang="en-US" sz="2000" dirty="0">
                <a:solidFill>
                  <a:srgbClr val="FF0000"/>
                </a:solidFill>
              </a:rPr>
              <a:t> = 2fr sin </a:t>
            </a:r>
            <a:r>
              <a:rPr lang="el-GR" sz="2000" dirty="0">
                <a:solidFill>
                  <a:srgbClr val="FF0000"/>
                </a:solidFill>
              </a:rPr>
              <a:t>σ</a:t>
            </a:r>
            <a:endParaRPr lang="en-US" sz="2000" dirty="0">
              <a:solidFill>
                <a:srgbClr val="FF0000"/>
              </a:solidFill>
            </a:endParaRPr>
          </a:p>
          <a:p>
            <a:pPr lvl="1" algn="just"/>
            <a:r>
              <a:rPr lang="en-US" sz="2000" dirty="0"/>
              <a:t>Where : </a:t>
            </a:r>
            <a:r>
              <a:rPr lang="en-US" sz="2000" dirty="0">
                <a:solidFill>
                  <a:srgbClr val="FF0000"/>
                </a:solidFill>
              </a:rPr>
              <a:t>r</a:t>
            </a:r>
            <a:r>
              <a:rPr lang="en-US" sz="2000" dirty="0"/>
              <a:t> is the radius of the rotor, </a:t>
            </a:r>
            <a:r>
              <a:rPr lang="el-GR" sz="2000" dirty="0">
                <a:solidFill>
                  <a:srgbClr val="FF0000"/>
                </a:solidFill>
              </a:rPr>
              <a:t>σ</a:t>
            </a:r>
            <a:r>
              <a:rPr lang="en-US" sz="2000" dirty="0"/>
              <a:t> is the angle between the flux density vector of stator magnetic field b and the unit vector normal to the plane of the coil n, as shown in Fig. (a)</a:t>
            </a:r>
          </a:p>
          <a:p>
            <a:pPr lvl="1" algn="just"/>
            <a:r>
              <a:rPr lang="en-US" sz="2000" dirty="0"/>
              <a:t>The angle </a:t>
            </a:r>
            <a:r>
              <a:rPr lang="el-GR" sz="2000" dirty="0"/>
              <a:t>σ</a:t>
            </a:r>
            <a:r>
              <a:rPr lang="en-US" sz="2000" dirty="0"/>
              <a:t> is known  as torque angle. </a:t>
            </a:r>
          </a:p>
          <a:p>
            <a:pPr lvl="1" algn="just"/>
            <a:r>
              <a:rPr lang="en-US" sz="2000" dirty="0">
                <a:solidFill>
                  <a:srgbClr val="FF0000"/>
                </a:solidFill>
              </a:rPr>
              <a:t>f</a:t>
            </a:r>
            <a:r>
              <a:rPr lang="en-US" sz="2000" dirty="0"/>
              <a:t> is the magnetic force exerted on the conductor,</a:t>
            </a:r>
          </a:p>
          <a:p>
            <a:pPr lvl="2" algn="just"/>
            <a:r>
              <a:rPr lang="en-US" sz="1800" dirty="0">
                <a:solidFill>
                  <a:srgbClr val="FF0000"/>
                </a:solidFill>
              </a:rPr>
              <a:t>f = </a:t>
            </a:r>
            <a:r>
              <a:rPr lang="en-US" sz="1800" dirty="0" err="1">
                <a:solidFill>
                  <a:srgbClr val="FF0000"/>
                </a:solidFill>
              </a:rPr>
              <a:t>Bi</a:t>
            </a:r>
            <a:r>
              <a:rPr lang="en-US" sz="1800" baseline="-25000" dirty="0" err="1">
                <a:solidFill>
                  <a:srgbClr val="FF0000"/>
                </a:solidFill>
              </a:rPr>
              <a:t>a</a:t>
            </a:r>
            <a:r>
              <a:rPr lang="en-US" sz="1800" dirty="0" err="1">
                <a:solidFill>
                  <a:srgbClr val="FF0000"/>
                </a:solidFill>
              </a:rPr>
              <a:t>l</a:t>
            </a:r>
            <a:r>
              <a:rPr lang="en-US" sz="1800" dirty="0">
                <a:solidFill>
                  <a:srgbClr val="FF0000"/>
                </a:solidFill>
              </a:rPr>
              <a:t> </a:t>
            </a:r>
          </a:p>
          <a:p>
            <a:pPr lvl="2"/>
            <a:r>
              <a:rPr lang="en-US" sz="1600" dirty="0"/>
              <a:t>in which </a:t>
            </a:r>
            <a:r>
              <a:rPr lang="en-US" sz="1600" dirty="0">
                <a:solidFill>
                  <a:srgbClr val="FF0000"/>
                </a:solidFill>
              </a:rPr>
              <a:t>B</a:t>
            </a:r>
            <a:r>
              <a:rPr lang="en-US" sz="1600" dirty="0"/>
              <a:t> is the flux density of the original field,</a:t>
            </a:r>
          </a:p>
          <a:p>
            <a:pPr lvl="2"/>
            <a:r>
              <a:rPr lang="en-US" sz="1600" dirty="0">
                <a:solidFill>
                  <a:srgbClr val="FF0000"/>
                </a:solidFill>
              </a:rPr>
              <a:t> </a:t>
            </a:r>
            <a:r>
              <a:rPr lang="en-US" sz="1800" dirty="0" err="1">
                <a:solidFill>
                  <a:srgbClr val="FF0000"/>
                </a:solidFill>
              </a:rPr>
              <a:t>i</a:t>
            </a:r>
            <a:r>
              <a:rPr lang="en-US" sz="1800" baseline="-25000" dirty="0" err="1">
                <a:solidFill>
                  <a:srgbClr val="FF0000"/>
                </a:solidFill>
              </a:rPr>
              <a:t>a</a:t>
            </a:r>
            <a:r>
              <a:rPr lang="en-US" sz="1600" dirty="0"/>
              <a:t>, is the current through the conductor, i.e., coil rotor or armature formed by the conductors, and </a:t>
            </a:r>
          </a:p>
          <a:p>
            <a:pPr lvl="2"/>
            <a:r>
              <a:rPr lang="en-US" sz="1600" dirty="0">
                <a:solidFill>
                  <a:srgbClr val="FF0000"/>
                </a:solidFill>
              </a:rPr>
              <a:t>l </a:t>
            </a:r>
            <a:r>
              <a:rPr lang="en-US" sz="1600" dirty="0"/>
              <a:t>is the length of the conductor.</a:t>
            </a:r>
          </a:p>
          <a:p>
            <a:pPr marL="0" indent="0">
              <a:buNone/>
            </a:pPr>
            <a:endParaRPr lang="en-US" sz="2000" dirty="0"/>
          </a:p>
        </p:txBody>
      </p:sp>
      <p:pic>
        <p:nvPicPr>
          <p:cNvPr id="4" name="Picture 2">
            <a:extLst>
              <a:ext uri="{FF2B5EF4-FFF2-40B4-BE49-F238E27FC236}">
                <a16:creationId xmlns:a16="http://schemas.microsoft.com/office/drawing/2014/main" id="{163CAC33-5ACD-8061-EB38-83A7CAF75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524000"/>
            <a:ext cx="3827383" cy="338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3102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591312"/>
          </a:xfrm>
        </p:spPr>
        <p:txBody>
          <a:bodyPr>
            <a:normAutofit fontScale="90000"/>
          </a:bodyPr>
          <a:lstStyle/>
          <a:p>
            <a:r>
              <a:rPr lang="en-US" dirty="0"/>
              <a:t>Principle</a:t>
            </a:r>
          </a:p>
        </p:txBody>
      </p:sp>
      <p:sp>
        <p:nvSpPr>
          <p:cNvPr id="3" name="Content Placeholder 2"/>
          <p:cNvSpPr>
            <a:spLocks noGrp="1"/>
          </p:cNvSpPr>
          <p:nvPr>
            <p:ph idx="1"/>
          </p:nvPr>
        </p:nvSpPr>
        <p:spPr>
          <a:xfrm>
            <a:off x="381000" y="1143000"/>
            <a:ext cx="4648200" cy="5181600"/>
          </a:xfrm>
        </p:spPr>
        <p:txBody>
          <a:bodyPr>
            <a:normAutofit/>
          </a:bodyPr>
          <a:lstStyle/>
          <a:p>
            <a:pPr marL="342900" lvl="2" indent="-342900" algn="just">
              <a:buClr>
                <a:schemeClr val="accent3"/>
              </a:buClr>
              <a:buSzPct val="95000"/>
            </a:pPr>
            <a:r>
              <a:rPr lang="en-US" dirty="0"/>
              <a:t>According to Eq. </a:t>
            </a:r>
            <a:r>
              <a:rPr lang="el-GR" sz="2400" dirty="0"/>
              <a:t>τ</a:t>
            </a:r>
            <a:r>
              <a:rPr lang="en-US" sz="2400" dirty="0"/>
              <a:t> = 2fr sin </a:t>
            </a:r>
            <a:r>
              <a:rPr lang="el-GR" sz="2400" dirty="0"/>
              <a:t>σ</a:t>
            </a:r>
            <a:r>
              <a:rPr lang="en-US" sz="2400" dirty="0"/>
              <a:t>, </a:t>
            </a:r>
            <a:r>
              <a:rPr lang="en-US" dirty="0"/>
              <a:t> torque is maximum when </a:t>
            </a:r>
            <a:r>
              <a:rPr lang="el-GR" dirty="0"/>
              <a:t>σ </a:t>
            </a:r>
            <a:r>
              <a:rPr lang="en-US" dirty="0"/>
              <a:t>= 90°.</a:t>
            </a:r>
          </a:p>
          <a:p>
            <a:pPr marL="342900" lvl="2" indent="-342900" algn="just">
              <a:buClr>
                <a:schemeClr val="accent3"/>
              </a:buClr>
              <a:buSzPct val="95000"/>
            </a:pPr>
            <a:r>
              <a:rPr lang="en-US" dirty="0"/>
              <a:t>Moreover, the higher the voltage supplied to the stator coils of the motor, the faster the motor turns. </a:t>
            </a:r>
          </a:p>
          <a:p>
            <a:pPr marL="342900" lvl="2" indent="-342900" algn="just">
              <a:buClr>
                <a:schemeClr val="accent3"/>
              </a:buClr>
              <a:buSzPct val="95000"/>
            </a:pPr>
            <a:r>
              <a:rPr lang="en-US" dirty="0"/>
              <a:t>Similarly, varying the current to the armature controls the torque.</a:t>
            </a:r>
          </a:p>
          <a:p>
            <a:pPr marL="342900" lvl="2" indent="-342900" algn="just">
              <a:buClr>
                <a:schemeClr val="accent3"/>
              </a:buClr>
              <a:buSzPct val="95000"/>
            </a:pPr>
            <a:r>
              <a:rPr lang="en-US" dirty="0"/>
              <a:t>Reversing the polarity of the voltage causes the motor to turn in the opposite direction.</a:t>
            </a:r>
          </a:p>
          <a:p>
            <a:pPr marL="0" indent="0" algn="just">
              <a:buNone/>
            </a:pPr>
            <a:endParaRPr lang="en-US" sz="2000" dirty="0"/>
          </a:p>
        </p:txBody>
      </p:sp>
      <p:pic>
        <p:nvPicPr>
          <p:cNvPr id="4" name="Picture 2">
            <a:extLst>
              <a:ext uri="{FF2B5EF4-FFF2-40B4-BE49-F238E27FC236}">
                <a16:creationId xmlns:a16="http://schemas.microsoft.com/office/drawing/2014/main" id="{5D36EEBC-0CDC-21D5-0F6C-3B0C1B6B20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617" y="1371600"/>
            <a:ext cx="3827383" cy="338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1225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591312"/>
          </a:xfrm>
        </p:spPr>
        <p:txBody>
          <a:bodyPr>
            <a:normAutofit fontScale="90000"/>
          </a:bodyPr>
          <a:lstStyle/>
          <a:p>
            <a:r>
              <a:rPr lang="en-US" dirty="0"/>
              <a:t>Principle</a:t>
            </a:r>
          </a:p>
        </p:txBody>
      </p:sp>
      <p:pic>
        <p:nvPicPr>
          <p:cNvPr id="8" name="Picture 7">
            <a:extLst>
              <a:ext uri="{FF2B5EF4-FFF2-40B4-BE49-F238E27FC236}">
                <a16:creationId xmlns:a16="http://schemas.microsoft.com/office/drawing/2014/main" id="{E4A2F122-B258-88C0-6B0F-239B87D2AE38}"/>
              </a:ext>
            </a:extLst>
          </p:cNvPr>
          <p:cNvPicPr>
            <a:picLocks noChangeAspect="1"/>
          </p:cNvPicPr>
          <p:nvPr/>
        </p:nvPicPr>
        <p:blipFill>
          <a:blip r:embed="rId2"/>
          <a:stretch>
            <a:fillRect/>
          </a:stretch>
        </p:blipFill>
        <p:spPr>
          <a:xfrm>
            <a:off x="167756" y="1143000"/>
            <a:ext cx="8507012" cy="4201111"/>
          </a:xfrm>
          <a:prstGeom prst="rect">
            <a:avLst/>
          </a:prstGeom>
        </p:spPr>
      </p:pic>
    </p:spTree>
    <p:extLst>
      <p:ext uri="{BB962C8B-B14F-4D97-AF65-F5344CB8AC3E}">
        <p14:creationId xmlns:p14="http://schemas.microsoft.com/office/powerpoint/2010/main" val="1488440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153400" cy="591312"/>
          </a:xfrm>
        </p:spPr>
        <p:txBody>
          <a:bodyPr>
            <a:normAutofit fontScale="90000"/>
          </a:bodyPr>
          <a:lstStyle/>
          <a:p>
            <a:r>
              <a:rPr lang="en-US" dirty="0"/>
              <a:t>Speed Torque characteristics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2819400"/>
            <a:ext cx="3810000" cy="353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800" y="1423075"/>
            <a:ext cx="8610600" cy="1200329"/>
          </a:xfrm>
          <a:prstGeom prst="rect">
            <a:avLst/>
          </a:prstGeom>
        </p:spPr>
        <p:txBody>
          <a:bodyPr wrap="square">
            <a:spAutoFit/>
          </a:bodyPr>
          <a:lstStyle/>
          <a:p>
            <a:pPr marL="285750" indent="-285750">
              <a:buFont typeface="Arial" pitchFamily="34" charset="0"/>
              <a:buChar char="•"/>
            </a:pPr>
            <a:r>
              <a:rPr lang="en-US" dirty="0"/>
              <a:t>The shape of steady-state speed-torque curves will be modified depending on how the windings of the rotor and the stator are connected. </a:t>
            </a:r>
          </a:p>
          <a:p>
            <a:pPr marL="285750" indent="-285750">
              <a:buFont typeface="Arial" pitchFamily="34" charset="0"/>
              <a:buChar char="•"/>
            </a:pPr>
            <a:r>
              <a:rPr lang="en-US" dirty="0"/>
              <a:t>There are three typical ways to do that, namely, shunt-wound motor, series-wound motor, and compound wound motor. </a:t>
            </a:r>
          </a:p>
        </p:txBody>
      </p:sp>
    </p:spTree>
    <p:extLst>
      <p:ext uri="{BB962C8B-B14F-4D97-AF65-F5344CB8AC3E}">
        <p14:creationId xmlns:p14="http://schemas.microsoft.com/office/powerpoint/2010/main" val="2174617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fontScale="90000"/>
          </a:bodyPr>
          <a:lstStyle/>
          <a:p>
            <a:r>
              <a:rPr lang="en-US" dirty="0"/>
              <a:t>Types of windings</a:t>
            </a:r>
          </a:p>
        </p:txBody>
      </p:sp>
      <p:sp>
        <p:nvSpPr>
          <p:cNvPr id="3" name="Content Placeholder 2"/>
          <p:cNvSpPr>
            <a:spLocks noGrp="1"/>
          </p:cNvSpPr>
          <p:nvPr>
            <p:ph idx="1"/>
          </p:nvPr>
        </p:nvSpPr>
        <p:spPr>
          <a:xfrm>
            <a:off x="381000" y="1219200"/>
            <a:ext cx="8305800" cy="5105400"/>
          </a:xfrm>
        </p:spPr>
        <p:txBody>
          <a:bodyPr>
            <a:normAutofit/>
          </a:bodyPr>
          <a:lstStyle/>
          <a:p>
            <a:pPr algn="just"/>
            <a:r>
              <a:rPr lang="en-US" sz="1800" dirty="0"/>
              <a:t>In a shunt-wound motor, the armature windings and field windings are connected in parallel, as shown in Fig (a). </a:t>
            </a:r>
          </a:p>
          <a:p>
            <a:pPr algn="just"/>
            <a:r>
              <a:rPr lang="en-US" sz="1800" dirty="0"/>
              <a:t>At steady state, the back electromotive force (</a:t>
            </a:r>
            <a:r>
              <a:rPr lang="en-US" sz="1800" dirty="0" err="1"/>
              <a:t>e.m.f.</a:t>
            </a:r>
            <a:r>
              <a:rPr lang="en-US" sz="1800" dirty="0"/>
              <a:t>) depends directly on the supply voltage. </a:t>
            </a:r>
          </a:p>
          <a:p>
            <a:pPr algn="just"/>
            <a:r>
              <a:rPr lang="en-US" sz="1800" dirty="0"/>
              <a:t>Since the </a:t>
            </a:r>
            <a:r>
              <a:rPr lang="en-US" sz="1800" dirty="0">
                <a:solidFill>
                  <a:srgbClr val="FF0000"/>
                </a:solidFill>
              </a:rPr>
              <a:t>back </a:t>
            </a:r>
            <a:r>
              <a:rPr lang="en-US" sz="1800" dirty="0" err="1">
                <a:solidFill>
                  <a:srgbClr val="FF0000"/>
                </a:solidFill>
              </a:rPr>
              <a:t>e.m.f.</a:t>
            </a:r>
            <a:r>
              <a:rPr lang="en-US" sz="1800" dirty="0">
                <a:solidFill>
                  <a:srgbClr val="FF0000"/>
                </a:solidFill>
              </a:rPr>
              <a:t> is proportional to the speed</a:t>
            </a:r>
            <a:r>
              <a:rPr lang="en-US" sz="1800" dirty="0"/>
              <a:t>, it follows that the speed </a:t>
            </a:r>
            <a:r>
              <a:rPr lang="en-US" sz="1800" dirty="0">
                <a:solidFill>
                  <a:srgbClr val="FF0000"/>
                </a:solidFill>
              </a:rPr>
              <a:t>controllability is good</a:t>
            </a:r>
            <a:r>
              <a:rPr lang="en-US" sz="1800" dirty="0"/>
              <a:t> with the shunt-wound configuration.</a:t>
            </a:r>
          </a:p>
          <a:p>
            <a:pPr algn="just"/>
            <a:r>
              <a:rPr lang="en-US" sz="1800" dirty="0"/>
              <a:t> </a:t>
            </a:r>
          </a:p>
        </p:txBody>
      </p:sp>
      <p:pic>
        <p:nvPicPr>
          <p:cNvPr id="4" name="Content Placeholder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276600"/>
            <a:ext cx="6477000" cy="213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3408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fontScale="90000"/>
          </a:bodyPr>
          <a:lstStyle/>
          <a:p>
            <a:r>
              <a:rPr lang="en-US" dirty="0"/>
              <a:t>Types of windings</a:t>
            </a:r>
          </a:p>
        </p:txBody>
      </p:sp>
      <p:sp>
        <p:nvSpPr>
          <p:cNvPr id="3" name="Content Placeholder 2"/>
          <p:cNvSpPr>
            <a:spLocks noGrp="1"/>
          </p:cNvSpPr>
          <p:nvPr>
            <p:ph idx="1"/>
          </p:nvPr>
        </p:nvSpPr>
        <p:spPr>
          <a:xfrm>
            <a:off x="381000" y="1219200"/>
            <a:ext cx="8305800" cy="5105400"/>
          </a:xfrm>
        </p:spPr>
        <p:txBody>
          <a:bodyPr>
            <a:normAutofit/>
          </a:bodyPr>
          <a:lstStyle/>
          <a:p>
            <a:pPr algn="just"/>
            <a:r>
              <a:rPr lang="en-US" sz="1800" dirty="0"/>
              <a:t>In series-wound motors, as the name suggests, they are connected in series. This is shown in Fig. (b). </a:t>
            </a:r>
          </a:p>
          <a:p>
            <a:pPr algn="just"/>
            <a:r>
              <a:rPr lang="en-US" sz="1800" dirty="0"/>
              <a:t>The relation between the back </a:t>
            </a:r>
            <a:r>
              <a:rPr lang="en-US" sz="1800" dirty="0" err="1"/>
              <a:t>e.m.f.</a:t>
            </a:r>
            <a:r>
              <a:rPr lang="en-US" sz="1800" dirty="0"/>
              <a:t> and supply voltage is coupled through both the armature windings and the field windings. Hence, its </a:t>
            </a:r>
            <a:r>
              <a:rPr lang="en-US" sz="1800" dirty="0">
                <a:solidFill>
                  <a:srgbClr val="FF0000"/>
                </a:solidFill>
              </a:rPr>
              <a:t>speed controllability is relatively poor. </a:t>
            </a:r>
          </a:p>
          <a:p>
            <a:pPr algn="just"/>
            <a:r>
              <a:rPr lang="en-US" sz="1800" dirty="0"/>
              <a:t>But in this case, a relatively large current flows through both windings at low speeds of the motor, giving </a:t>
            </a:r>
            <a:r>
              <a:rPr lang="en-US" sz="1800" dirty="0">
                <a:solidFill>
                  <a:srgbClr val="FF0000"/>
                </a:solidFill>
              </a:rPr>
              <a:t>higher starting torque</a:t>
            </a:r>
            <a:r>
              <a:rPr lang="en-US" sz="1800" dirty="0"/>
              <a:t>. Also, the operation is approximately at </a:t>
            </a:r>
            <a:r>
              <a:rPr lang="en-US" sz="1800" dirty="0">
                <a:solidFill>
                  <a:srgbClr val="FF0000"/>
                </a:solidFill>
              </a:rPr>
              <a:t>constant power</a:t>
            </a:r>
            <a:r>
              <a:rPr lang="en-US" sz="1800"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86200"/>
            <a:ext cx="6400800" cy="2079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2386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fontScale="90000"/>
          </a:bodyPr>
          <a:lstStyle/>
          <a:p>
            <a:r>
              <a:rPr lang="en-US" dirty="0"/>
              <a:t>Types of windings</a:t>
            </a:r>
          </a:p>
        </p:txBody>
      </p:sp>
      <p:sp>
        <p:nvSpPr>
          <p:cNvPr id="3" name="Content Placeholder 2"/>
          <p:cNvSpPr>
            <a:spLocks noGrp="1"/>
          </p:cNvSpPr>
          <p:nvPr>
            <p:ph idx="1"/>
          </p:nvPr>
        </p:nvSpPr>
        <p:spPr>
          <a:xfrm>
            <a:off x="381000" y="1219200"/>
            <a:ext cx="8305800" cy="5105400"/>
          </a:xfrm>
        </p:spPr>
        <p:txBody>
          <a:bodyPr>
            <a:normAutofit/>
          </a:bodyPr>
          <a:lstStyle/>
          <a:p>
            <a:pPr algn="just"/>
            <a:r>
              <a:rPr lang="en-US" sz="1800" dirty="0"/>
              <a:t>In the compound wound motor, a part of the field windings is connected with the armature windings in series and the other part is connected in parallel, as shown in Fig. (c). </a:t>
            </a:r>
          </a:p>
          <a:p>
            <a:pPr algn="just"/>
            <a:r>
              <a:rPr lang="en-US" sz="1800" dirty="0"/>
              <a:t>This kind of motors provides a compromise performance between the extremes of speed controllability and higher starting torque characteristics, as provided by the shunt wound and series-wound motors, respectively.</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352800"/>
            <a:ext cx="6248400" cy="2042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219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 motor types</a:t>
            </a:r>
          </a:p>
        </p:txBody>
      </p:sp>
      <p:sp>
        <p:nvSpPr>
          <p:cNvPr id="3" name="Content Placeholder 2"/>
          <p:cNvSpPr>
            <a:spLocks noGrp="1"/>
          </p:cNvSpPr>
          <p:nvPr>
            <p:ph idx="1"/>
          </p:nvPr>
        </p:nvSpPr>
        <p:spPr/>
        <p:txBody>
          <a:bodyPr/>
          <a:lstStyle/>
          <a:p>
            <a:r>
              <a:rPr lang="en-US" dirty="0"/>
              <a:t>Permanent magnet dc motors</a:t>
            </a:r>
          </a:p>
          <a:p>
            <a:r>
              <a:rPr lang="en-US" sz="2800" dirty="0"/>
              <a:t>Brushless Permanent magnet dc motors</a:t>
            </a:r>
          </a:p>
          <a:p>
            <a:r>
              <a:rPr lang="en-US" dirty="0"/>
              <a:t>DC Servomotors</a:t>
            </a:r>
          </a:p>
          <a:p>
            <a:endParaRPr lang="en-US" dirty="0"/>
          </a:p>
        </p:txBody>
      </p:sp>
    </p:spTree>
    <p:extLst>
      <p:ext uri="{BB962C8B-B14F-4D97-AF65-F5344CB8AC3E}">
        <p14:creationId xmlns:p14="http://schemas.microsoft.com/office/powerpoint/2010/main" val="6989122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153400" cy="743712"/>
          </a:xfrm>
        </p:spPr>
        <p:txBody>
          <a:bodyPr>
            <a:normAutofit fontScale="90000"/>
          </a:bodyPr>
          <a:lstStyle/>
          <a:p>
            <a:r>
              <a:rPr lang="en-US" dirty="0"/>
              <a:t>Permanent magnet dc motors</a:t>
            </a:r>
          </a:p>
        </p:txBody>
      </p:sp>
      <p:sp>
        <p:nvSpPr>
          <p:cNvPr id="3" name="Content Placeholder 2"/>
          <p:cNvSpPr>
            <a:spLocks noGrp="1"/>
          </p:cNvSpPr>
          <p:nvPr>
            <p:ph idx="1"/>
          </p:nvPr>
        </p:nvSpPr>
        <p:spPr>
          <a:xfrm>
            <a:off x="381000" y="1371600"/>
            <a:ext cx="8229600" cy="4724400"/>
          </a:xfrm>
        </p:spPr>
        <p:txBody>
          <a:bodyPr>
            <a:normAutofit/>
          </a:bodyPr>
          <a:lstStyle/>
          <a:p>
            <a:r>
              <a:rPr lang="en-US" sz="2000" dirty="0"/>
              <a:t>The permanent-magnet dc motor which is also referred as torque motor, can provide high torque. </a:t>
            </a:r>
          </a:p>
          <a:p>
            <a:r>
              <a:rPr lang="en-US" sz="2000" dirty="0"/>
              <a:t>Here, no field coils are used and the field is produced by the permanent magnets themselves. </a:t>
            </a:r>
          </a:p>
          <a:p>
            <a:r>
              <a:rPr lang="en-US" sz="2000" dirty="0"/>
              <a:t>These magnets should have high-flux density per unit yielding a high torque/mass ratio. </a:t>
            </a:r>
          </a:p>
          <a:p>
            <a:r>
              <a:rPr lang="en-US" sz="2000" dirty="0"/>
              <a:t>Typical materials with desired characteristic of such dc motors are rare-earth materials.</a:t>
            </a:r>
          </a:p>
          <a:p>
            <a:r>
              <a:rPr lang="en-US" sz="2000" dirty="0"/>
              <a:t>Due to the field flux being a constant, the torque of these motors is directly proportional to the armature current. </a:t>
            </a:r>
          </a:p>
          <a:p>
            <a:r>
              <a:rPr lang="en-US" sz="2000" dirty="0"/>
              <a:t>Advantages are: excitation power supplies for the field coils are not required, reliability is improved as there are no field coils to fail, and no power loss from field coils means efficiency and cooling are improved. </a:t>
            </a:r>
          </a:p>
          <a:p>
            <a:r>
              <a:rPr lang="en-US" sz="2000" dirty="0"/>
              <a:t>However, these types of motors are more expensive. </a:t>
            </a:r>
          </a:p>
        </p:txBody>
      </p:sp>
    </p:spTree>
    <p:extLst>
      <p:ext uri="{BB962C8B-B14F-4D97-AF65-F5344CB8AC3E}">
        <p14:creationId xmlns:p14="http://schemas.microsoft.com/office/powerpoint/2010/main" val="41576541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9375" y="1828800"/>
            <a:ext cx="600075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90600"/>
            <a:ext cx="70231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5181600"/>
            <a:ext cx="781050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2980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591312"/>
          </a:xfrm>
        </p:spPr>
        <p:txBody>
          <a:bodyPr>
            <a:normAutofit fontScale="90000"/>
          </a:bodyPr>
          <a:lstStyle/>
          <a:p>
            <a:pPr algn="ctr"/>
            <a:r>
              <a:rPr lang="en-US" dirty="0"/>
              <a:t>Sensor Classification</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22" y="1371600"/>
            <a:ext cx="8540177" cy="4969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05931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438912"/>
          </a:xfrm>
        </p:spPr>
        <p:txBody>
          <a:bodyPr>
            <a:noAutofit/>
          </a:bodyPr>
          <a:lstStyle/>
          <a:p>
            <a:r>
              <a:rPr lang="en-US" sz="3600" b="1" dirty="0"/>
              <a:t>Brushless Permanent magnet dc motors</a:t>
            </a:r>
          </a:p>
        </p:txBody>
      </p:sp>
      <p:sp>
        <p:nvSpPr>
          <p:cNvPr id="3" name="Content Placeholder 2"/>
          <p:cNvSpPr>
            <a:spLocks noGrp="1"/>
          </p:cNvSpPr>
          <p:nvPr>
            <p:ph idx="1"/>
          </p:nvPr>
        </p:nvSpPr>
        <p:spPr>
          <a:xfrm>
            <a:off x="304800" y="1219200"/>
            <a:ext cx="5638800" cy="5105400"/>
          </a:xfrm>
        </p:spPr>
        <p:txBody>
          <a:bodyPr>
            <a:normAutofit/>
          </a:bodyPr>
          <a:lstStyle/>
          <a:p>
            <a:pPr algn="just"/>
            <a:r>
              <a:rPr lang="en-US" sz="2000" dirty="0"/>
              <a:t>Essentially, they consist of a sequence of stator coil and a permanent magnet rotor. </a:t>
            </a:r>
          </a:p>
          <a:p>
            <a:pPr algn="just"/>
            <a:r>
              <a:rPr lang="en-US" sz="2000" dirty="0"/>
              <a:t>A current-carrying conductor in a magnetic field experiences a force; likewise, as a consequence of Newton's third law of motion, the magnet will also experience an opposite and equal force. </a:t>
            </a:r>
          </a:p>
          <a:p>
            <a:pPr algn="just"/>
            <a:r>
              <a:rPr lang="en-US" sz="2000" dirty="0"/>
              <a:t>With the conventional dc motor, the magnet is fixed and the current-carrying conductors made to move. </a:t>
            </a:r>
          </a:p>
          <a:p>
            <a:pPr algn="just"/>
            <a:r>
              <a:rPr lang="en-US" sz="2000" dirty="0"/>
              <a:t>With the brushless permanent magnet dc motor the reverse is the case, the current-carrying conductors are fixed and the magnetic field moves.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209800"/>
            <a:ext cx="2362200" cy="191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3942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438912"/>
          </a:xfrm>
        </p:spPr>
        <p:txBody>
          <a:bodyPr>
            <a:noAutofit/>
          </a:bodyPr>
          <a:lstStyle/>
          <a:p>
            <a:r>
              <a:rPr lang="en-US" sz="3600" b="1" dirty="0"/>
              <a:t>Brushless Permanent magnet dc motors</a:t>
            </a:r>
          </a:p>
        </p:txBody>
      </p:sp>
      <p:sp>
        <p:nvSpPr>
          <p:cNvPr id="3" name="Content Placeholder 2"/>
          <p:cNvSpPr>
            <a:spLocks noGrp="1"/>
          </p:cNvSpPr>
          <p:nvPr>
            <p:ph idx="1"/>
          </p:nvPr>
        </p:nvSpPr>
        <p:spPr>
          <a:xfrm>
            <a:off x="304800" y="1219200"/>
            <a:ext cx="4495800" cy="5105400"/>
          </a:xfrm>
        </p:spPr>
        <p:txBody>
          <a:bodyPr>
            <a:normAutofit/>
          </a:bodyPr>
          <a:lstStyle/>
          <a:p>
            <a:pPr algn="just"/>
            <a:r>
              <a:rPr lang="en-US" sz="2000" dirty="0"/>
              <a:t>The current to the stator coils is electronically switched by transistors in sequence round the coils, the switching being controlled by the position of the rotor so that there are always forces acting on the magnet causing it to rotate in the same direction.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371600"/>
            <a:ext cx="2362200" cy="191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81129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153400" cy="667512"/>
          </a:xfrm>
        </p:spPr>
        <p:txBody>
          <a:bodyPr>
            <a:normAutofit fontScale="90000"/>
          </a:bodyPr>
          <a:lstStyle/>
          <a:p>
            <a:r>
              <a:rPr lang="en-US" dirty="0"/>
              <a:t>DC Servomotors</a:t>
            </a:r>
          </a:p>
        </p:txBody>
      </p:sp>
      <p:sp>
        <p:nvSpPr>
          <p:cNvPr id="3" name="Content Placeholder 2"/>
          <p:cNvSpPr>
            <a:spLocks noGrp="1"/>
          </p:cNvSpPr>
          <p:nvPr>
            <p:ph idx="1"/>
          </p:nvPr>
        </p:nvSpPr>
        <p:spPr>
          <a:xfrm>
            <a:off x="152400" y="990600"/>
            <a:ext cx="8610600" cy="2590800"/>
          </a:xfrm>
        </p:spPr>
        <p:txBody>
          <a:bodyPr>
            <a:noAutofit/>
          </a:bodyPr>
          <a:lstStyle/>
          <a:p>
            <a:pPr algn="just"/>
            <a:r>
              <a:rPr lang="en-US" sz="1600" dirty="0"/>
              <a:t>Servomotors are motors with motion feedback control, which are able to follow a specified motion trajectory.</a:t>
            </a:r>
          </a:p>
          <a:p>
            <a:pPr algn="just"/>
            <a:r>
              <a:rPr lang="en-US" sz="1600" dirty="0"/>
              <a:t> In a dc servomotor, both angular position and speed might be measured using, say, encoders, tachometers, resolvers, potentiometers, etc., and compared with the desired position and speed. The error signal which is the difference between the desired shaft minus actual responses is conditioned and compensated using analog circuitry or is processed by a digital hardware processor or a computer, and supplied to drive the servomotor toward the desired response. </a:t>
            </a:r>
          </a:p>
          <a:p>
            <a:pPr algn="just"/>
            <a:r>
              <a:rPr lang="en-US" sz="1600" dirty="0"/>
              <a:t>Motion control implies indirect torque control of the motor that causes the motion. In some applications like grinding, etc., where torque itself is a primary output, direct control of motor torque would be desirable. This can be accomplished using feedback of the armature current or the field current because those currents determine the motor torque. A typical layout of a dc servomotor is given in Fig</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4216400"/>
            <a:ext cx="4581524" cy="240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572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15112"/>
          </a:xfrm>
        </p:spPr>
        <p:txBody>
          <a:bodyPr>
            <a:normAutofit fontScale="90000"/>
          </a:bodyPr>
          <a:lstStyle/>
          <a:p>
            <a:r>
              <a:rPr lang="en-US" dirty="0"/>
              <a:t>Dc Servomotor Driver</a:t>
            </a:r>
          </a:p>
        </p:txBody>
      </p:sp>
      <p:sp>
        <p:nvSpPr>
          <p:cNvPr id="3" name="Content Placeholder 2"/>
          <p:cNvSpPr>
            <a:spLocks noGrp="1"/>
          </p:cNvSpPr>
          <p:nvPr>
            <p:ph idx="1"/>
          </p:nvPr>
        </p:nvSpPr>
        <p:spPr>
          <a:xfrm>
            <a:off x="457200" y="1295400"/>
            <a:ext cx="8229600" cy="5029200"/>
          </a:xfrm>
        </p:spPr>
        <p:txBody>
          <a:bodyPr>
            <a:normAutofit/>
          </a:bodyPr>
          <a:lstStyle/>
          <a:p>
            <a:r>
              <a:rPr lang="en-US" dirty="0"/>
              <a:t>It is a hardware unit that generates necessary current to energize the windings of the motor. </a:t>
            </a:r>
          </a:p>
          <a:p>
            <a:r>
              <a:rPr lang="en-US" dirty="0"/>
              <a:t>By controlling the current generated by the driver, the motor torque can be controlled. By receiving feedback from a motion sensor (encoder tachometer, etc.), the angular position and the speed of the motor can be controlled.</a:t>
            </a:r>
          </a:p>
        </p:txBody>
      </p:sp>
    </p:spTree>
    <p:extLst>
      <p:ext uri="{BB962C8B-B14F-4D97-AF65-F5344CB8AC3E}">
        <p14:creationId xmlns:p14="http://schemas.microsoft.com/office/powerpoint/2010/main" val="26421060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2086928"/>
            <a:ext cx="732472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800" y="609600"/>
            <a:ext cx="8458200" cy="1477328"/>
          </a:xfrm>
          <a:prstGeom prst="rect">
            <a:avLst/>
          </a:prstGeom>
        </p:spPr>
        <p:txBody>
          <a:bodyPr wrap="square">
            <a:spAutoFit/>
          </a:bodyPr>
          <a:lstStyle/>
          <a:p>
            <a:r>
              <a:rPr lang="en-US" dirty="0"/>
              <a:t>The drive unit of a dc servomotor primarily consists of a driver amplifier with additional circuitry and a dc power supply. The driver is commanded by control input provided by a host computer through an interface (input /output) card. A suitable arrangement shown in Fig.</a:t>
            </a:r>
          </a:p>
          <a:p>
            <a:endParaRPr lang="en-US" dirty="0"/>
          </a:p>
        </p:txBody>
      </p:sp>
      <p:sp>
        <p:nvSpPr>
          <p:cNvPr id="5" name="Rectangle 4"/>
          <p:cNvSpPr/>
          <p:nvPr/>
        </p:nvSpPr>
        <p:spPr>
          <a:xfrm>
            <a:off x="609600" y="4495800"/>
            <a:ext cx="8153400" cy="2031325"/>
          </a:xfrm>
          <a:prstGeom prst="rect">
            <a:avLst/>
          </a:prstGeom>
        </p:spPr>
        <p:txBody>
          <a:bodyPr wrap="square">
            <a:spAutoFit/>
          </a:bodyPr>
          <a:lstStyle/>
          <a:p>
            <a:r>
              <a:rPr lang="en-US" dirty="0"/>
              <a:t>The control computer receives a feedback signal of the motor motion, through the interface board, and generates a control signal.</a:t>
            </a:r>
          </a:p>
          <a:p>
            <a:r>
              <a:rPr lang="en-US" dirty="0"/>
              <a:t>The signal is then provided to the drive amplifier, again through the interface board. </a:t>
            </a:r>
          </a:p>
          <a:p>
            <a:r>
              <a:rPr lang="en-US" dirty="0"/>
              <a:t>An interface board or Data Acquisition (DAQ) card is a hardware module with Digital to-Analog (DAC) and Analog-to-Digital (ADC) capabilities built-in. These are generally parts of a robot's control system</a:t>
            </a:r>
          </a:p>
        </p:txBody>
      </p:sp>
    </p:spTree>
    <p:extLst>
      <p:ext uri="{BB962C8B-B14F-4D97-AF65-F5344CB8AC3E}">
        <p14:creationId xmlns:p14="http://schemas.microsoft.com/office/powerpoint/2010/main" val="2620324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8229600" cy="515112"/>
          </a:xfrm>
        </p:spPr>
        <p:txBody>
          <a:bodyPr>
            <a:normAutofit fontScale="90000"/>
          </a:bodyPr>
          <a:lstStyle/>
          <a:p>
            <a:r>
              <a:rPr lang="en-US" b="1" dirty="0"/>
              <a:t>DC Motor</a:t>
            </a:r>
            <a:r>
              <a:rPr lang="en-US" dirty="0"/>
              <a:t> </a:t>
            </a:r>
            <a:br>
              <a:rPr lang="en-US" dirty="0"/>
            </a:br>
            <a:endParaRPr lang="en-US" dirty="0"/>
          </a:p>
        </p:txBody>
      </p:sp>
      <p:sp>
        <p:nvSpPr>
          <p:cNvPr id="3" name="Content Placeholder 2"/>
          <p:cNvSpPr>
            <a:spLocks noGrp="1"/>
          </p:cNvSpPr>
          <p:nvPr>
            <p:ph idx="1"/>
          </p:nvPr>
        </p:nvSpPr>
        <p:spPr>
          <a:xfrm>
            <a:off x="228600" y="1371600"/>
            <a:ext cx="8458200" cy="4953000"/>
          </a:xfrm>
        </p:spPr>
        <p:txBody>
          <a:bodyPr/>
          <a:lstStyle/>
          <a:p>
            <a:r>
              <a:rPr lang="en-US" b="1" dirty="0">
                <a:hlinkClick r:id="rId2"/>
              </a:rPr>
              <a:t>https://www.youtube.com/watch?v=LAtPHANEfQo</a:t>
            </a:r>
            <a:endParaRPr lang="en-US" b="1" dirty="0"/>
          </a:p>
          <a:p>
            <a:endParaRPr lang="en-US" b="1" dirty="0"/>
          </a:p>
        </p:txBody>
      </p:sp>
    </p:spTree>
    <p:extLst>
      <p:ext uri="{BB962C8B-B14F-4D97-AF65-F5344CB8AC3E}">
        <p14:creationId xmlns:p14="http://schemas.microsoft.com/office/powerpoint/2010/main" val="23925127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AC Motors</a:t>
            </a:r>
          </a:p>
        </p:txBody>
      </p:sp>
      <p:pic>
        <p:nvPicPr>
          <p:cNvPr id="7" name="Picture 6">
            <a:extLst>
              <a:ext uri="{FF2B5EF4-FFF2-40B4-BE49-F238E27FC236}">
                <a16:creationId xmlns:a16="http://schemas.microsoft.com/office/drawing/2014/main" id="{4931E1ED-5707-A5CF-852F-6B260F1D1CE0}"/>
              </a:ext>
            </a:extLst>
          </p:cNvPr>
          <p:cNvPicPr>
            <a:picLocks noChangeAspect="1"/>
          </p:cNvPicPr>
          <p:nvPr/>
        </p:nvPicPr>
        <p:blipFill>
          <a:blip r:embed="rId2"/>
          <a:stretch>
            <a:fillRect/>
          </a:stretch>
        </p:blipFill>
        <p:spPr>
          <a:xfrm>
            <a:off x="465934" y="1600200"/>
            <a:ext cx="8253631" cy="4343400"/>
          </a:xfrm>
          <a:prstGeom prst="rect">
            <a:avLst/>
          </a:prstGeom>
        </p:spPr>
      </p:pic>
    </p:spTree>
    <p:extLst>
      <p:ext uri="{BB962C8B-B14F-4D97-AF65-F5344CB8AC3E}">
        <p14:creationId xmlns:p14="http://schemas.microsoft.com/office/powerpoint/2010/main" val="2010470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153400" cy="5486400"/>
          </a:xfrm>
        </p:spPr>
        <p:txBody>
          <a:bodyPr>
            <a:normAutofit fontScale="92500" lnSpcReduction="10000"/>
          </a:bodyPr>
          <a:lstStyle/>
          <a:p>
            <a:r>
              <a:rPr lang="en-US" dirty="0"/>
              <a:t>Advantages. </a:t>
            </a:r>
          </a:p>
          <a:p>
            <a:pPr lvl="1"/>
            <a:r>
              <a:rPr lang="en-US" dirty="0"/>
              <a:t>Cheaper.</a:t>
            </a:r>
          </a:p>
          <a:p>
            <a:pPr lvl="1"/>
            <a:r>
              <a:rPr lang="en-US" dirty="0"/>
              <a:t>Convenient power supply.</a:t>
            </a:r>
          </a:p>
          <a:p>
            <a:pPr lvl="1"/>
            <a:r>
              <a:rPr lang="en-US" dirty="0"/>
              <a:t>No </a:t>
            </a:r>
            <a:r>
              <a:rPr lang="en-US" dirty="0" err="1"/>
              <a:t>commutator</a:t>
            </a:r>
            <a:r>
              <a:rPr lang="en-US" dirty="0"/>
              <a:t> and brush mechanism.</a:t>
            </a:r>
          </a:p>
          <a:p>
            <a:pPr lvl="1"/>
            <a:r>
              <a:rPr lang="en-US" dirty="0"/>
              <a:t>Hence, virtually no electric spark generation or arcing (safe in hazardous environment like spray painting and others)</a:t>
            </a:r>
          </a:p>
          <a:p>
            <a:pPr lvl="1"/>
            <a:r>
              <a:rPr lang="en-US" dirty="0"/>
              <a:t>Low power dissipation, and low rotor inertia.</a:t>
            </a:r>
          </a:p>
          <a:p>
            <a:pPr lvl="1"/>
            <a:r>
              <a:rPr lang="en-US" dirty="0"/>
              <a:t>High reliability, robustness and easy maintenance</a:t>
            </a:r>
          </a:p>
          <a:p>
            <a:pPr marL="274320" lvl="1" indent="-274320">
              <a:buClr>
                <a:schemeClr val="accent3"/>
              </a:buClr>
              <a:buSzPct val="95000"/>
            </a:pPr>
            <a:r>
              <a:rPr lang="en-US" sz="2600" dirty="0"/>
              <a:t>Disadvantages</a:t>
            </a:r>
          </a:p>
          <a:p>
            <a:pPr lvl="1"/>
            <a:r>
              <a:rPr lang="en-US" dirty="0"/>
              <a:t>Low starting torque.</a:t>
            </a:r>
          </a:p>
          <a:p>
            <a:pPr lvl="1"/>
            <a:r>
              <a:rPr lang="en-US" dirty="0"/>
              <a:t>Need auxiliary devices to start the motor.</a:t>
            </a:r>
          </a:p>
          <a:p>
            <a:pPr lvl="1"/>
            <a:r>
              <a:rPr lang="en-US" dirty="0"/>
              <a:t> Difficulty of variable-speed control or servo control unless modern solid-state and variable-frequency drives with field feedback compensation are used.</a:t>
            </a:r>
          </a:p>
        </p:txBody>
      </p:sp>
    </p:spTree>
    <p:extLst>
      <p:ext uri="{BB962C8B-B14F-4D97-AF65-F5344CB8AC3E}">
        <p14:creationId xmlns:p14="http://schemas.microsoft.com/office/powerpoint/2010/main" val="22316115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Classification</a:t>
            </a:r>
          </a:p>
        </p:txBody>
      </p:sp>
      <p:sp>
        <p:nvSpPr>
          <p:cNvPr id="3" name="Content Placeholder 2"/>
          <p:cNvSpPr>
            <a:spLocks noGrp="1"/>
          </p:cNvSpPr>
          <p:nvPr>
            <p:ph idx="1"/>
          </p:nvPr>
        </p:nvSpPr>
        <p:spPr>
          <a:xfrm>
            <a:off x="381000" y="1524000"/>
            <a:ext cx="8305800" cy="4800600"/>
          </a:xfrm>
        </p:spPr>
        <p:txBody>
          <a:bodyPr>
            <a:normAutofit/>
          </a:bodyPr>
          <a:lstStyle/>
          <a:p>
            <a:r>
              <a:rPr lang="en-US" dirty="0"/>
              <a:t>Single phase Motor </a:t>
            </a:r>
          </a:p>
          <a:p>
            <a:pPr lvl="1"/>
            <a:r>
              <a:rPr lang="en-US" dirty="0"/>
              <a:t>used for low power requirements</a:t>
            </a:r>
          </a:p>
          <a:p>
            <a:r>
              <a:rPr lang="en-US" dirty="0"/>
              <a:t>Poly-phase Motor</a:t>
            </a:r>
          </a:p>
          <a:p>
            <a:pPr lvl="1"/>
            <a:r>
              <a:rPr lang="en-US" dirty="0"/>
              <a:t>used for higher powers</a:t>
            </a:r>
          </a:p>
          <a:p>
            <a:r>
              <a:rPr lang="en-US" dirty="0"/>
              <a:t>Each group is further divided in to </a:t>
            </a:r>
          </a:p>
          <a:p>
            <a:pPr lvl="1"/>
            <a:r>
              <a:rPr lang="en-US" dirty="0"/>
              <a:t>Induction/Asynchronous</a:t>
            </a:r>
          </a:p>
          <a:p>
            <a:pPr lvl="1"/>
            <a:r>
              <a:rPr lang="en-US" dirty="0"/>
              <a:t>Synchronous</a:t>
            </a:r>
          </a:p>
          <a:p>
            <a:pPr marL="274320" lvl="1" indent="-274320">
              <a:buClr>
                <a:schemeClr val="accent3"/>
              </a:buClr>
              <a:buSzPct val="95000"/>
            </a:pPr>
            <a:r>
              <a:rPr lang="en-US" sz="2600" dirty="0"/>
              <a:t>Induction motors tend to be cheaper than synchronous motors and are thus very widely used.</a:t>
            </a:r>
          </a:p>
          <a:p>
            <a:pPr marL="393192" lvl="1" indent="0">
              <a:buNone/>
            </a:pPr>
            <a:endParaRPr lang="en-US" dirty="0"/>
          </a:p>
        </p:txBody>
      </p:sp>
    </p:spTree>
    <p:extLst>
      <p:ext uri="{BB962C8B-B14F-4D97-AF65-F5344CB8AC3E}">
        <p14:creationId xmlns:p14="http://schemas.microsoft.com/office/powerpoint/2010/main" val="25647583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3600" b="1" dirty="0"/>
              <a:t>Single-phase Squirrel-cage Induction Motor </a:t>
            </a:r>
          </a:p>
        </p:txBody>
      </p:sp>
      <p:sp>
        <p:nvSpPr>
          <p:cNvPr id="3" name="Content Placeholder 2"/>
          <p:cNvSpPr>
            <a:spLocks noGrp="1"/>
          </p:cNvSpPr>
          <p:nvPr>
            <p:ph idx="1"/>
          </p:nvPr>
        </p:nvSpPr>
        <p:spPr>
          <a:xfrm>
            <a:off x="190249" y="1295400"/>
            <a:ext cx="5257800" cy="5334000"/>
          </a:xfrm>
        </p:spPr>
        <p:txBody>
          <a:bodyPr>
            <a:normAutofit/>
          </a:bodyPr>
          <a:lstStyle/>
          <a:p>
            <a:pPr algn="just"/>
            <a:r>
              <a:rPr lang="en-US" sz="1800" dirty="0"/>
              <a:t>It consists of a squirrel-cage rotor, this being copper or aluminum bars that fit into slots in end rings to form complete electrical circuits, as shown in Fig. </a:t>
            </a:r>
          </a:p>
          <a:p>
            <a:pPr algn="just"/>
            <a:r>
              <a:rPr lang="en-US" sz="1800" dirty="0"/>
              <a:t>There are no external electrical connections to the rotor. </a:t>
            </a:r>
          </a:p>
          <a:p>
            <a:pPr algn="just"/>
            <a:r>
              <a:rPr lang="en-US" sz="1800" dirty="0"/>
              <a:t>The basic motor consists of this rotor with set of windings. </a:t>
            </a:r>
          </a:p>
          <a:p>
            <a:pPr algn="just"/>
            <a:r>
              <a:rPr lang="en-US" sz="1800" dirty="0"/>
              <a:t>When an alternating current passes through the stator windings, an alternative magnetic field is produced, which appears like a rotating magnetic field. </a:t>
            </a:r>
          </a:p>
          <a:p>
            <a:pPr algn="just"/>
            <a:endParaRPr lang="en-US" sz="1800" dirty="0"/>
          </a:p>
          <a:p>
            <a:pPr algn="just"/>
            <a:endParaRPr lang="en-US"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701" y="3810000"/>
            <a:ext cx="3067050" cy="215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863" y="1319463"/>
            <a:ext cx="3290888" cy="234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3067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667512"/>
          </a:xfrm>
        </p:spPr>
        <p:txBody>
          <a:bodyPr>
            <a:normAutofit fontScale="90000"/>
          </a:bodyPr>
          <a:lstStyle/>
          <a:p>
            <a:r>
              <a:rPr lang="en-US" dirty="0">
                <a:solidFill>
                  <a:srgbClr val="FF0000"/>
                </a:solidFill>
              </a:rPr>
              <a:t>Internal Sensors - Position Sensors</a:t>
            </a:r>
          </a:p>
        </p:txBody>
      </p:sp>
      <p:sp>
        <p:nvSpPr>
          <p:cNvPr id="3" name="Content Placeholder 2"/>
          <p:cNvSpPr>
            <a:spLocks noGrp="1"/>
          </p:cNvSpPr>
          <p:nvPr>
            <p:ph idx="1"/>
          </p:nvPr>
        </p:nvSpPr>
        <p:spPr>
          <a:xfrm>
            <a:off x="381000" y="1524000"/>
            <a:ext cx="8305800" cy="4800600"/>
          </a:xfrm>
        </p:spPr>
        <p:txBody>
          <a:bodyPr/>
          <a:lstStyle/>
          <a:p>
            <a:r>
              <a:rPr lang="en-US" dirty="0"/>
              <a:t>Position sensors measure the position of each point.</a:t>
            </a:r>
          </a:p>
          <a:p>
            <a:r>
              <a:rPr lang="en-US" dirty="0"/>
              <a:t>End effector  position and orientation can be found using different position sensors.</a:t>
            </a:r>
          </a:p>
          <a:p>
            <a:pPr lvl="1"/>
            <a:r>
              <a:rPr lang="en-US" dirty="0"/>
              <a:t>Linear Encoder </a:t>
            </a:r>
          </a:p>
          <a:p>
            <a:pPr lvl="1"/>
            <a:r>
              <a:rPr lang="en-US" dirty="0"/>
              <a:t> Rotary Encoder</a:t>
            </a:r>
          </a:p>
          <a:p>
            <a:pPr lvl="1"/>
            <a:r>
              <a:rPr lang="en-US" dirty="0"/>
              <a:t>Potentiometer</a:t>
            </a:r>
          </a:p>
          <a:p>
            <a:pPr lvl="1"/>
            <a:r>
              <a:rPr lang="en-US" dirty="0"/>
              <a:t>LVDT</a:t>
            </a:r>
          </a:p>
          <a:p>
            <a:pPr lvl="1"/>
            <a:r>
              <a:rPr lang="en-US" dirty="0"/>
              <a:t>Resolver</a:t>
            </a:r>
          </a:p>
        </p:txBody>
      </p:sp>
    </p:spTree>
    <p:extLst>
      <p:ext uri="{BB962C8B-B14F-4D97-AF65-F5344CB8AC3E}">
        <p14:creationId xmlns:p14="http://schemas.microsoft.com/office/powerpoint/2010/main" val="17152656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3600" b="1" dirty="0"/>
              <a:t>Single-phase Squirrel-cage Induction Motor </a:t>
            </a:r>
          </a:p>
        </p:txBody>
      </p:sp>
      <p:sp>
        <p:nvSpPr>
          <p:cNvPr id="3" name="Content Placeholder 2"/>
          <p:cNvSpPr>
            <a:spLocks noGrp="1"/>
          </p:cNvSpPr>
          <p:nvPr>
            <p:ph idx="1"/>
          </p:nvPr>
        </p:nvSpPr>
        <p:spPr>
          <a:xfrm>
            <a:off x="381000" y="1295400"/>
            <a:ext cx="5257800" cy="5334000"/>
          </a:xfrm>
        </p:spPr>
        <p:txBody>
          <a:bodyPr>
            <a:normAutofit/>
          </a:bodyPr>
          <a:lstStyle/>
          <a:p>
            <a:pPr algn="just"/>
            <a:r>
              <a:rPr lang="en-US" sz="1800" dirty="0"/>
              <a:t>The rotating field in the stator intercepts the rotating windings, thereby generating an induced current due to mutual induction or transformer action (hence, the name induction motor). </a:t>
            </a:r>
          </a:p>
          <a:p>
            <a:pPr algn="just"/>
            <a:r>
              <a:rPr lang="en-US" sz="1800" dirty="0"/>
              <a:t>The resulting secondary magnetic rotating magnetic flux, thereby producing a torque in stator field. </a:t>
            </a:r>
          </a:p>
          <a:p>
            <a:pPr algn="just"/>
            <a:r>
              <a:rPr lang="en-US" sz="1800" dirty="0"/>
              <a:t>This torque drives the rotor. </a:t>
            </a:r>
          </a:p>
          <a:p>
            <a:pPr algn="just"/>
            <a:endParaRPr lang="en-US" sz="1800" dirty="0"/>
          </a:p>
          <a:p>
            <a:pPr algn="just"/>
            <a:endParaRPr lang="en-US" sz="1800" dirty="0"/>
          </a:p>
          <a:p>
            <a:pPr algn="just"/>
            <a:endParaRPr lang="en-US" sz="18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219" y="4562291"/>
            <a:ext cx="1484696"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90600" y="4267200"/>
            <a:ext cx="1752600" cy="646331"/>
          </a:xfrm>
          <a:prstGeom prst="rect">
            <a:avLst/>
          </a:prstGeom>
        </p:spPr>
        <p:txBody>
          <a:bodyPr wrap="square">
            <a:spAutoFit/>
          </a:bodyPr>
          <a:lstStyle/>
          <a:p>
            <a:pPr algn="just"/>
            <a:r>
              <a:rPr lang="en-US" dirty="0"/>
              <a:t>Relative speed is given by</a:t>
            </a:r>
          </a:p>
        </p:txBody>
      </p:sp>
      <p:sp>
        <p:nvSpPr>
          <p:cNvPr id="9" name="TextBox 8"/>
          <p:cNvSpPr txBox="1"/>
          <p:nvPr/>
        </p:nvSpPr>
        <p:spPr>
          <a:xfrm>
            <a:off x="2977816" y="5262629"/>
            <a:ext cx="2286000" cy="923330"/>
          </a:xfrm>
          <a:prstGeom prst="rect">
            <a:avLst/>
          </a:prstGeom>
          <a:noFill/>
        </p:spPr>
        <p:txBody>
          <a:bodyPr wrap="square" rtlCol="0">
            <a:spAutoFit/>
          </a:bodyPr>
          <a:lstStyle/>
          <a:p>
            <a:r>
              <a:rPr lang="el-GR" dirty="0"/>
              <a:t>ω</a:t>
            </a:r>
            <a:r>
              <a:rPr lang="en-US" baseline="-25000" dirty="0"/>
              <a:t>f</a:t>
            </a:r>
            <a:r>
              <a:rPr lang="en-US" dirty="0"/>
              <a:t> : speed of field</a:t>
            </a:r>
          </a:p>
          <a:p>
            <a:r>
              <a:rPr lang="el-GR" dirty="0"/>
              <a:t>ω</a:t>
            </a:r>
            <a:r>
              <a:rPr lang="en-US" baseline="-25000" dirty="0"/>
              <a:t>m</a:t>
            </a:r>
            <a:r>
              <a:rPr lang="en-US" dirty="0"/>
              <a:t>: speed of motor’s rotor</a:t>
            </a:r>
          </a:p>
        </p:txBody>
      </p:sp>
      <p:pic>
        <p:nvPicPr>
          <p:cNvPr id="5" name="Picture 2">
            <a:extLst>
              <a:ext uri="{FF2B5EF4-FFF2-40B4-BE49-F238E27FC236}">
                <a16:creationId xmlns:a16="http://schemas.microsoft.com/office/drawing/2014/main" id="{168F1BF3-F5A2-6ECD-D86D-79AB59D69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701" y="3810000"/>
            <a:ext cx="3067050" cy="215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E0856F86-7A81-670E-D1B7-F6A7813BB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863" y="1319463"/>
            <a:ext cx="3290888" cy="234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88225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91312"/>
          </a:xfrm>
        </p:spPr>
        <p:txBody>
          <a:bodyPr>
            <a:normAutofit fontScale="90000"/>
          </a:bodyPr>
          <a:lstStyle/>
          <a:p>
            <a:r>
              <a:rPr lang="en-US" dirty="0"/>
              <a:t>Three-phase Induction Motor</a:t>
            </a:r>
          </a:p>
        </p:txBody>
      </p:sp>
      <p:sp>
        <p:nvSpPr>
          <p:cNvPr id="3" name="Content Placeholder 2"/>
          <p:cNvSpPr>
            <a:spLocks noGrp="1"/>
          </p:cNvSpPr>
          <p:nvPr>
            <p:ph idx="1"/>
          </p:nvPr>
        </p:nvSpPr>
        <p:spPr>
          <a:xfrm>
            <a:off x="228600" y="1219200"/>
            <a:ext cx="5181600" cy="4934712"/>
          </a:xfrm>
        </p:spPr>
        <p:txBody>
          <a:bodyPr>
            <a:normAutofit fontScale="92500" lnSpcReduction="20000"/>
          </a:bodyPr>
          <a:lstStyle/>
          <a:p>
            <a:pPr algn="just"/>
            <a:r>
              <a:rPr lang="en-US" sz="2000" dirty="0"/>
              <a:t>It is similar to the single-phase induction motor but has a stator with three windings located 120° apart, each winding being connected to one of the three lines of the supply. </a:t>
            </a:r>
          </a:p>
          <a:p>
            <a:pPr algn="just"/>
            <a:r>
              <a:rPr lang="en-US" sz="2000" dirty="0"/>
              <a:t>Because the three phases reach their maximum currents at different times, magnetic field can be considered to rotate round the stator poles, completing one rotation in one full cycle of the current.</a:t>
            </a:r>
          </a:p>
          <a:p>
            <a:pPr algn="just"/>
            <a:r>
              <a:rPr lang="en-US" sz="2000" dirty="0"/>
              <a:t> The rotation of the field is much smoother than with the single phase motor. </a:t>
            </a:r>
          </a:p>
          <a:p>
            <a:pPr algn="just"/>
            <a:r>
              <a:rPr lang="en-US" sz="2000" dirty="0"/>
              <a:t>The three-phase motor has a great advantage over the single-phase motor in being self-starting. </a:t>
            </a:r>
          </a:p>
          <a:p>
            <a:pPr algn="just"/>
            <a:r>
              <a:rPr lang="en-US" sz="2000" dirty="0"/>
              <a:t>The direction of rotation is reversed by interchanging any two of the line connections, thus changing the direction of rotation of the magnetic field.</a:t>
            </a: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528762"/>
            <a:ext cx="343852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724525" y="4967971"/>
            <a:ext cx="3190875" cy="646331"/>
          </a:xfrm>
          <a:prstGeom prst="rect">
            <a:avLst/>
          </a:prstGeom>
        </p:spPr>
        <p:txBody>
          <a:bodyPr wrap="square">
            <a:spAutoFit/>
          </a:bodyPr>
          <a:lstStyle/>
          <a:p>
            <a:r>
              <a:rPr lang="en-US" b="1" dirty="0"/>
              <a:t>https://www.youtube.com/watch?v=AQqyGNOP_3o</a:t>
            </a:r>
          </a:p>
        </p:txBody>
      </p:sp>
    </p:spTree>
    <p:extLst>
      <p:ext uri="{BB962C8B-B14F-4D97-AF65-F5344CB8AC3E}">
        <p14:creationId xmlns:p14="http://schemas.microsoft.com/office/powerpoint/2010/main" val="9792324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591312"/>
          </a:xfrm>
        </p:spPr>
        <p:txBody>
          <a:bodyPr>
            <a:normAutofit fontScale="90000"/>
          </a:bodyPr>
          <a:lstStyle/>
          <a:p>
            <a:r>
              <a:rPr lang="en-US" dirty="0"/>
              <a:t>Synchronous Motor</a:t>
            </a:r>
          </a:p>
        </p:txBody>
      </p:sp>
      <p:sp>
        <p:nvSpPr>
          <p:cNvPr id="3" name="Content Placeholder 2"/>
          <p:cNvSpPr>
            <a:spLocks noGrp="1"/>
          </p:cNvSpPr>
          <p:nvPr>
            <p:ph idx="1"/>
          </p:nvPr>
        </p:nvSpPr>
        <p:spPr>
          <a:xfrm>
            <a:off x="381000" y="1371600"/>
            <a:ext cx="4419600" cy="4648200"/>
          </a:xfrm>
        </p:spPr>
        <p:txBody>
          <a:bodyPr>
            <a:normAutofit fontScale="70000" lnSpcReduction="20000"/>
          </a:bodyPr>
          <a:lstStyle/>
          <a:p>
            <a:pPr algn="just"/>
            <a:r>
              <a:rPr lang="en-US" dirty="0"/>
              <a:t>A synchronous motor has a stator similar to those described above for induction motors, but a rotor is a permanent magnet as shown in Fig.</a:t>
            </a:r>
          </a:p>
          <a:p>
            <a:pPr algn="just"/>
            <a:r>
              <a:rPr lang="en-US" dirty="0"/>
              <a:t>The magnetic field produced by the stator rotates and so the magnet rotates with it. </a:t>
            </a:r>
          </a:p>
          <a:p>
            <a:pPr algn="just"/>
            <a:r>
              <a:rPr lang="en-US" dirty="0"/>
              <a:t>With one pair of poles per phase of the supply, the magnetic field rotates through 360° in one cycle of the supply and so the frequency of rotation with this arrangement is the same as the frequency of the supply. </a:t>
            </a:r>
          </a:p>
          <a:p>
            <a:pPr algn="just"/>
            <a:r>
              <a:rPr lang="en-US" dirty="0"/>
              <a:t>Synchronous motors are used when a precise speed is required. </a:t>
            </a:r>
          </a:p>
          <a:p>
            <a:pPr algn="just"/>
            <a:r>
              <a:rPr lang="en-US" dirty="0"/>
              <a:t>They are not self-starting and some system has to be employed to start them.</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524000"/>
            <a:ext cx="36671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1103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743712"/>
          </a:xfrm>
        </p:spPr>
        <p:txBody>
          <a:bodyPr>
            <a:normAutofit fontScale="90000"/>
          </a:bodyPr>
          <a:lstStyle/>
          <a:p>
            <a:r>
              <a:rPr lang="en-US" dirty="0"/>
              <a:t>AC Servomotor</a:t>
            </a:r>
          </a:p>
        </p:txBody>
      </p:sp>
      <p:sp>
        <p:nvSpPr>
          <p:cNvPr id="3" name="Content Placeholder 2"/>
          <p:cNvSpPr>
            <a:spLocks noGrp="1"/>
          </p:cNvSpPr>
          <p:nvPr>
            <p:ph idx="1"/>
          </p:nvPr>
        </p:nvSpPr>
        <p:spPr>
          <a:xfrm>
            <a:off x="457200" y="1524000"/>
            <a:ext cx="8229600" cy="4800600"/>
          </a:xfrm>
        </p:spPr>
        <p:txBody>
          <a:bodyPr>
            <a:normAutofit fontScale="92500" lnSpcReduction="20000"/>
          </a:bodyPr>
          <a:lstStyle/>
          <a:p>
            <a:pPr algn="just"/>
            <a:r>
              <a:rPr lang="en-US" dirty="0"/>
              <a:t>Generally, a modern servo motor refers to an ac permanent magnet synchronous servomotor. </a:t>
            </a:r>
          </a:p>
          <a:p>
            <a:pPr algn="just"/>
            <a:r>
              <a:rPr lang="en-US" dirty="0"/>
              <a:t>It consists of a stator winding plus rotor with feedback units like encoders, resolvers, etc. </a:t>
            </a:r>
          </a:p>
          <a:p>
            <a:pPr algn="just"/>
            <a:r>
              <a:rPr lang="en-US" dirty="0"/>
              <a:t>Speed control of ac motors is based on the provision of a variable frequency supply, since the speed of such motors is determined by the frequency of the supply. </a:t>
            </a:r>
          </a:p>
          <a:p>
            <a:pPr algn="just"/>
            <a:r>
              <a:rPr lang="en-US" dirty="0"/>
              <a:t>In principle, the higher the frequency of the alternating current applied to the motor, the faster it will rotate. </a:t>
            </a:r>
          </a:p>
          <a:p>
            <a:pPr algn="just"/>
            <a:r>
              <a:rPr lang="en-US" dirty="0"/>
              <a:t>Providing varying frequency supplies to a number of axis drives simultaneously has been, until recently, largely impractical. In some special cases, e.g., wound-rotor ac induction motors, speed can be controlled by accessing the rotor circuit where different values of resistance can be inserted in the rotor circuit. </a:t>
            </a:r>
          </a:p>
        </p:txBody>
      </p:sp>
    </p:spTree>
    <p:extLst>
      <p:ext uri="{BB962C8B-B14F-4D97-AF65-F5344CB8AC3E}">
        <p14:creationId xmlns:p14="http://schemas.microsoft.com/office/powerpoint/2010/main" val="29638432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Linear Actuators</a:t>
            </a:r>
          </a:p>
        </p:txBody>
      </p:sp>
      <p:sp>
        <p:nvSpPr>
          <p:cNvPr id="3" name="Content Placeholder 2"/>
          <p:cNvSpPr>
            <a:spLocks noGrp="1"/>
          </p:cNvSpPr>
          <p:nvPr>
            <p:ph idx="1"/>
          </p:nvPr>
        </p:nvSpPr>
        <p:spPr>
          <a:xfrm>
            <a:off x="304800" y="1371600"/>
            <a:ext cx="8534400" cy="5334000"/>
          </a:xfrm>
        </p:spPr>
        <p:txBody>
          <a:bodyPr>
            <a:normAutofit fontScale="85000" lnSpcReduction="10000"/>
          </a:bodyPr>
          <a:lstStyle/>
          <a:p>
            <a:r>
              <a:rPr lang="en-US" sz="2000" dirty="0"/>
              <a:t>Linear actuators converts hydraulic or pneumatic energy to straight line motion.</a:t>
            </a:r>
            <a:endParaRPr lang="en-US" sz="1800" dirty="0"/>
          </a:p>
          <a:p>
            <a:r>
              <a:rPr lang="en-US" sz="2000" dirty="0"/>
              <a:t>Linear actuators like solenoids are used widely in robotic and other automation applications for on-off of the gripper and other devices. </a:t>
            </a:r>
          </a:p>
          <a:p>
            <a:r>
              <a:rPr lang="en-US" sz="2000" dirty="0"/>
              <a:t>A solenoid shown in Fig. has a coil and a soft-iron core. </a:t>
            </a:r>
          </a:p>
          <a:p>
            <a:r>
              <a:rPr lang="en-US" sz="2000" dirty="0"/>
              <a:t>When the coil is activated by a dc signal, the soft core becomes magnetized.</a:t>
            </a:r>
          </a:p>
          <a:p>
            <a:r>
              <a:rPr lang="en-US" sz="2000" dirty="0"/>
              <a:t>This electromagnet can serve as on-off (push-pull) actuator.</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Solenoids are rugged and inexpensive devices. Common applications of solenoids are valve actuators.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00400"/>
            <a:ext cx="5095875" cy="261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68917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Linear actuators</a:t>
            </a:r>
          </a:p>
        </p:txBody>
      </p:sp>
      <p:sp>
        <p:nvSpPr>
          <p:cNvPr id="3" name="Content Placeholder 2"/>
          <p:cNvSpPr>
            <a:spLocks noGrp="1"/>
          </p:cNvSpPr>
          <p:nvPr>
            <p:ph idx="1"/>
          </p:nvPr>
        </p:nvSpPr>
        <p:spPr>
          <a:xfrm>
            <a:off x="533400" y="1371600"/>
            <a:ext cx="8153400" cy="4953000"/>
          </a:xfrm>
        </p:spPr>
        <p:txBody>
          <a:bodyPr>
            <a:normAutofit lnSpcReduction="10000"/>
          </a:bodyPr>
          <a:lstStyle/>
          <a:p>
            <a:pPr algn="just"/>
            <a:r>
              <a:rPr lang="en-US" dirty="0"/>
              <a:t>Most commonly generated linear motions are with the help of an electrically powered rotary motor.</a:t>
            </a:r>
          </a:p>
          <a:p>
            <a:pPr algn="just"/>
            <a:r>
              <a:rPr lang="en-US" dirty="0"/>
              <a:t>These devices inherently have problems like </a:t>
            </a:r>
          </a:p>
          <a:p>
            <a:pPr lvl="1" algn="just"/>
            <a:r>
              <a:rPr lang="en-US" dirty="0"/>
              <a:t>Friction and backlash. </a:t>
            </a:r>
          </a:p>
          <a:p>
            <a:pPr lvl="1" algn="just"/>
            <a:r>
              <a:rPr lang="en-US" dirty="0"/>
              <a:t>Additionally, they add inertia there by generating undesirable resonances and motion error.</a:t>
            </a:r>
          </a:p>
          <a:p>
            <a:pPr algn="just"/>
            <a:r>
              <a:rPr lang="en-US" dirty="0"/>
              <a:t>In order to avoid the above difficulties of using a transmission  system, direct rectilinear electromechanical actuators are desirable. </a:t>
            </a:r>
          </a:p>
          <a:p>
            <a:pPr algn="just"/>
            <a:r>
              <a:rPr lang="en-US" dirty="0"/>
              <a:t>They can be based on any of the principles mentioned for the rotary actuators, i.e., stepper or ac motors. They are </a:t>
            </a:r>
            <a:r>
              <a:rPr lang="en-US" b="1" dirty="0"/>
              <a:t>Hydraulic and Pneumatic actuators</a:t>
            </a:r>
          </a:p>
        </p:txBody>
      </p:sp>
    </p:spTree>
    <p:extLst>
      <p:ext uri="{BB962C8B-B14F-4D97-AF65-F5344CB8AC3E}">
        <p14:creationId xmlns:p14="http://schemas.microsoft.com/office/powerpoint/2010/main" val="3086341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819912"/>
          </a:xfrm>
        </p:spPr>
        <p:txBody>
          <a:bodyPr/>
          <a:lstStyle/>
          <a:p>
            <a:r>
              <a:rPr lang="en-US" dirty="0"/>
              <a:t>Hydraulic actuator</a:t>
            </a:r>
          </a:p>
        </p:txBody>
      </p:sp>
      <p:sp>
        <p:nvSpPr>
          <p:cNvPr id="3" name="Content Placeholder 2"/>
          <p:cNvSpPr>
            <a:spLocks noGrp="1"/>
          </p:cNvSpPr>
          <p:nvPr>
            <p:ph idx="1"/>
          </p:nvPr>
        </p:nvSpPr>
        <p:spPr>
          <a:xfrm>
            <a:off x="381000" y="1524000"/>
            <a:ext cx="8305800" cy="4800600"/>
          </a:xfrm>
        </p:spPr>
        <p:txBody>
          <a:bodyPr/>
          <a:lstStyle/>
          <a:p>
            <a:r>
              <a:rPr lang="en-US" dirty="0"/>
              <a:t>Hydraulic actuators convert hydraulic energy to mechanical energy. </a:t>
            </a:r>
          </a:p>
          <a:p>
            <a:r>
              <a:rPr lang="en-US" dirty="0"/>
              <a:t>Hydraulic actuators are one of the two types of fluid power devices for industrial robots.</a:t>
            </a:r>
          </a:p>
          <a:p>
            <a:r>
              <a:rPr lang="en-US" dirty="0"/>
              <a:t>Hydraulic actuators utilize high-pressure fluid such as oil to transmit forces to the point of application desired</a:t>
            </a:r>
          </a:p>
          <a:p>
            <a:r>
              <a:rPr lang="en-US" dirty="0"/>
              <a:t>They are suitable for high power applications.</a:t>
            </a:r>
          </a:p>
        </p:txBody>
      </p:sp>
    </p:spTree>
    <p:extLst>
      <p:ext uri="{BB962C8B-B14F-4D97-AF65-F5344CB8AC3E}">
        <p14:creationId xmlns:p14="http://schemas.microsoft.com/office/powerpoint/2010/main" val="30639666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fontScale="90000"/>
          </a:bodyPr>
          <a:lstStyle/>
          <a:p>
            <a:r>
              <a:rPr lang="en-US" dirty="0"/>
              <a:t>Components</a:t>
            </a:r>
          </a:p>
        </p:txBody>
      </p:sp>
      <p:sp>
        <p:nvSpPr>
          <p:cNvPr id="3" name="Rectangle 2"/>
          <p:cNvSpPr/>
          <p:nvPr/>
        </p:nvSpPr>
        <p:spPr>
          <a:xfrm>
            <a:off x="990600" y="5638800"/>
            <a:ext cx="6400800" cy="369332"/>
          </a:xfrm>
          <a:prstGeom prst="rect">
            <a:avLst/>
          </a:prstGeom>
        </p:spPr>
        <p:txBody>
          <a:bodyPr wrap="square">
            <a:spAutoFit/>
          </a:bodyPr>
          <a:lstStyle/>
          <a:p>
            <a:r>
              <a:rPr lang="en-US" dirty="0"/>
              <a:t>https://www.youtube.com/watch?v=M4rJO6QzDWA</a:t>
            </a:r>
          </a:p>
        </p:txBody>
      </p:sp>
      <p:pic>
        <p:nvPicPr>
          <p:cNvPr id="8" name="Picture 7">
            <a:extLst>
              <a:ext uri="{FF2B5EF4-FFF2-40B4-BE49-F238E27FC236}">
                <a16:creationId xmlns:a16="http://schemas.microsoft.com/office/drawing/2014/main" id="{F6A65926-2EB7-92B3-2B5D-B829525CE313}"/>
              </a:ext>
            </a:extLst>
          </p:cNvPr>
          <p:cNvPicPr>
            <a:picLocks noChangeAspect="1"/>
          </p:cNvPicPr>
          <p:nvPr/>
        </p:nvPicPr>
        <p:blipFill>
          <a:blip r:embed="rId2"/>
          <a:stretch>
            <a:fillRect/>
          </a:stretch>
        </p:blipFill>
        <p:spPr>
          <a:xfrm>
            <a:off x="609600" y="1371600"/>
            <a:ext cx="6563641" cy="3962953"/>
          </a:xfrm>
          <a:prstGeom prst="rect">
            <a:avLst/>
          </a:prstGeom>
        </p:spPr>
      </p:pic>
      <p:sp>
        <p:nvSpPr>
          <p:cNvPr id="9" name="TextBox 8">
            <a:extLst>
              <a:ext uri="{FF2B5EF4-FFF2-40B4-BE49-F238E27FC236}">
                <a16:creationId xmlns:a16="http://schemas.microsoft.com/office/drawing/2014/main" id="{7CCAC1CB-4DFA-4935-DBE5-C2A2A4F9A577}"/>
              </a:ext>
            </a:extLst>
          </p:cNvPr>
          <p:cNvSpPr txBox="1"/>
          <p:nvPr/>
        </p:nvSpPr>
        <p:spPr>
          <a:xfrm>
            <a:off x="5562600" y="3733800"/>
            <a:ext cx="340158" cy="369332"/>
          </a:xfrm>
          <a:prstGeom prst="rect">
            <a:avLst/>
          </a:prstGeom>
          <a:noFill/>
        </p:spPr>
        <p:txBody>
          <a:bodyPr wrap="none" rtlCol="0">
            <a:spAutoFit/>
          </a:bodyPr>
          <a:lstStyle/>
          <a:p>
            <a:r>
              <a:rPr lang="en-IN" dirty="0"/>
              <a:t>A</a:t>
            </a:r>
          </a:p>
        </p:txBody>
      </p:sp>
      <p:sp>
        <p:nvSpPr>
          <p:cNvPr id="10" name="TextBox 9">
            <a:extLst>
              <a:ext uri="{FF2B5EF4-FFF2-40B4-BE49-F238E27FC236}">
                <a16:creationId xmlns:a16="http://schemas.microsoft.com/office/drawing/2014/main" id="{A3BBBA7E-CF46-2885-97AD-FDBEBFC8FC33}"/>
              </a:ext>
            </a:extLst>
          </p:cNvPr>
          <p:cNvSpPr txBox="1"/>
          <p:nvPr/>
        </p:nvSpPr>
        <p:spPr>
          <a:xfrm>
            <a:off x="5546558" y="2667000"/>
            <a:ext cx="322524" cy="369332"/>
          </a:xfrm>
          <a:prstGeom prst="rect">
            <a:avLst/>
          </a:prstGeom>
          <a:noFill/>
        </p:spPr>
        <p:txBody>
          <a:bodyPr wrap="none" rtlCol="0">
            <a:spAutoFit/>
          </a:bodyPr>
          <a:lstStyle/>
          <a:p>
            <a:r>
              <a:rPr lang="en-IN" dirty="0"/>
              <a:t>B</a:t>
            </a:r>
          </a:p>
        </p:txBody>
      </p:sp>
    </p:spTree>
    <p:extLst>
      <p:ext uri="{BB962C8B-B14F-4D97-AF65-F5344CB8AC3E}">
        <p14:creationId xmlns:p14="http://schemas.microsoft.com/office/powerpoint/2010/main" val="11865714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fontScale="90000"/>
          </a:bodyPr>
          <a:lstStyle/>
          <a:p>
            <a:r>
              <a:rPr lang="en-US" dirty="0"/>
              <a:t>Components</a:t>
            </a:r>
          </a:p>
        </p:txBody>
      </p:sp>
      <p:sp>
        <p:nvSpPr>
          <p:cNvPr id="6" name="TextBox 5">
            <a:extLst>
              <a:ext uri="{FF2B5EF4-FFF2-40B4-BE49-F238E27FC236}">
                <a16:creationId xmlns:a16="http://schemas.microsoft.com/office/drawing/2014/main" id="{E6B6B7C1-6789-FD0E-C4B0-F9717E632998}"/>
              </a:ext>
            </a:extLst>
          </p:cNvPr>
          <p:cNvSpPr txBox="1"/>
          <p:nvPr/>
        </p:nvSpPr>
        <p:spPr>
          <a:xfrm>
            <a:off x="381000" y="1371600"/>
            <a:ext cx="3429000" cy="5355312"/>
          </a:xfrm>
          <a:prstGeom prst="rect">
            <a:avLst/>
          </a:prstGeom>
          <a:noFill/>
        </p:spPr>
        <p:txBody>
          <a:bodyPr wrap="square">
            <a:spAutoFit/>
          </a:bodyPr>
          <a:lstStyle/>
          <a:p>
            <a:pPr algn="just"/>
            <a:r>
              <a:rPr lang="en-US" b="0" i="0" dirty="0">
                <a:solidFill>
                  <a:srgbClr val="4F4F4F"/>
                </a:solidFill>
                <a:effectLst/>
                <a:highlight>
                  <a:srgbClr val="FFFFFF"/>
                </a:highlight>
                <a:latin typeface="helvetica" panose="020B0604020202020204" pitchFamily="34" charset="0"/>
              </a:rPr>
              <a:t>When the piston of the valve is changed to the upper position, the pipe pressure line is connected to port A and thus the load is raised.</a:t>
            </a:r>
          </a:p>
          <a:p>
            <a:pPr algn="just"/>
            <a:br>
              <a:rPr lang="en-US" dirty="0"/>
            </a:br>
            <a:r>
              <a:rPr lang="en-US" b="0" i="0" dirty="0">
                <a:solidFill>
                  <a:srgbClr val="4F4F4F"/>
                </a:solidFill>
                <a:effectLst/>
                <a:highlight>
                  <a:srgbClr val="FFFFFF"/>
                </a:highlight>
                <a:latin typeface="helvetica" panose="020B0604020202020204" pitchFamily="34" charset="0"/>
              </a:rPr>
              <a:t>When the position of the valve is changed to a lower position, the pipe pressure line is connected to port B and thus the load is lowered.</a:t>
            </a:r>
          </a:p>
          <a:p>
            <a:pPr algn="just"/>
            <a:br>
              <a:rPr lang="en-US" dirty="0"/>
            </a:br>
            <a:r>
              <a:rPr lang="en-US" b="0" i="0" dirty="0">
                <a:solidFill>
                  <a:srgbClr val="4F4F4F"/>
                </a:solidFill>
                <a:effectLst/>
                <a:highlight>
                  <a:srgbClr val="FFFFFF"/>
                </a:highlight>
                <a:latin typeface="helvetica" panose="020B0604020202020204" pitchFamily="34" charset="0"/>
              </a:rPr>
              <a:t>When the valve is at the center position, it locks the fluid into the cylinder(thereby holding it in position) and dead-ends the fluid line (causing all the pump output fluid to return to tank via the pressure relief). </a:t>
            </a:r>
            <a:endParaRPr lang="en-IN" dirty="0"/>
          </a:p>
        </p:txBody>
      </p:sp>
      <p:pic>
        <p:nvPicPr>
          <p:cNvPr id="5" name="Picture 4">
            <a:extLst>
              <a:ext uri="{FF2B5EF4-FFF2-40B4-BE49-F238E27FC236}">
                <a16:creationId xmlns:a16="http://schemas.microsoft.com/office/drawing/2014/main" id="{2E0ACF75-A0F3-7905-400A-7995FB54C16D}"/>
              </a:ext>
            </a:extLst>
          </p:cNvPr>
          <p:cNvPicPr>
            <a:picLocks noChangeAspect="1"/>
          </p:cNvPicPr>
          <p:nvPr/>
        </p:nvPicPr>
        <p:blipFill>
          <a:blip r:embed="rId2"/>
          <a:stretch>
            <a:fillRect/>
          </a:stretch>
        </p:blipFill>
        <p:spPr>
          <a:xfrm>
            <a:off x="3962400" y="1203158"/>
            <a:ext cx="4391638" cy="3991532"/>
          </a:xfrm>
          <a:prstGeom prst="rect">
            <a:avLst/>
          </a:prstGeom>
        </p:spPr>
      </p:pic>
    </p:spTree>
    <p:extLst>
      <p:ext uri="{BB962C8B-B14F-4D97-AF65-F5344CB8AC3E}">
        <p14:creationId xmlns:p14="http://schemas.microsoft.com/office/powerpoint/2010/main" val="117117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382000" cy="5486400"/>
          </a:xfrm>
        </p:spPr>
        <p:txBody>
          <a:bodyPr/>
          <a:lstStyle/>
          <a:p>
            <a:r>
              <a:rPr lang="en-US" sz="2800" b="1" dirty="0"/>
              <a:t>Hydraulic systems </a:t>
            </a:r>
            <a:r>
              <a:rPr lang="en-US" dirty="0"/>
              <a:t>or circuits have four essential components: </a:t>
            </a:r>
          </a:p>
          <a:p>
            <a:pPr lvl="1"/>
            <a:r>
              <a:rPr lang="en-US" dirty="0"/>
              <a:t>A reservoir to hold the fluid, </a:t>
            </a:r>
          </a:p>
          <a:p>
            <a:pPr lvl="1"/>
            <a:r>
              <a:rPr lang="en-US" dirty="0"/>
              <a:t>Pumps  to move it ,</a:t>
            </a:r>
          </a:p>
          <a:p>
            <a:pPr lvl="1"/>
            <a:r>
              <a:rPr lang="en-US" dirty="0"/>
              <a:t>Valves to control the flow, and </a:t>
            </a:r>
          </a:p>
          <a:p>
            <a:pPr lvl="1"/>
            <a:r>
              <a:rPr lang="en-US" dirty="0"/>
              <a:t>An actuator to carry out the dictates of the fluid on some load</a:t>
            </a:r>
          </a:p>
          <a:p>
            <a:pPr marL="274320" lvl="1" indent="-274320">
              <a:buClr>
                <a:schemeClr val="accent3"/>
              </a:buClr>
              <a:buSzPct val="95000"/>
            </a:pPr>
            <a:r>
              <a:rPr lang="en-US" sz="2800" dirty="0"/>
              <a:t>Watch Double acting cylinder from the following link ,this explains the working of hydraulic actuators</a:t>
            </a:r>
            <a:endParaRPr lang="en-US" sz="2600" b="1" dirty="0"/>
          </a:p>
          <a:p>
            <a:pPr marL="274320" lvl="1" indent="-274320">
              <a:buClr>
                <a:schemeClr val="accent3"/>
              </a:buClr>
              <a:buSzPct val="95000"/>
            </a:pPr>
            <a:r>
              <a:rPr lang="en-US" sz="2600" b="1" dirty="0"/>
              <a:t>https://www.youtube.com/watch?v=O_2BZs3WiQY</a:t>
            </a:r>
          </a:p>
        </p:txBody>
      </p:sp>
    </p:spTree>
    <p:extLst>
      <p:ext uri="{BB962C8B-B14F-4D97-AF65-F5344CB8AC3E}">
        <p14:creationId xmlns:p14="http://schemas.microsoft.com/office/powerpoint/2010/main" val="295407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743712"/>
          </a:xfrm>
        </p:spPr>
        <p:txBody>
          <a:bodyPr>
            <a:normAutofit fontScale="90000"/>
          </a:bodyPr>
          <a:lstStyle/>
          <a:p>
            <a:r>
              <a:rPr lang="en-US" b="1" dirty="0"/>
              <a:t>Encoder</a:t>
            </a:r>
          </a:p>
        </p:txBody>
      </p:sp>
      <p:sp>
        <p:nvSpPr>
          <p:cNvPr id="3" name="Content Placeholder 2"/>
          <p:cNvSpPr>
            <a:spLocks noGrp="1"/>
          </p:cNvSpPr>
          <p:nvPr>
            <p:ph idx="1"/>
          </p:nvPr>
        </p:nvSpPr>
        <p:spPr>
          <a:xfrm>
            <a:off x="457200" y="1600200"/>
            <a:ext cx="8458200" cy="5029200"/>
          </a:xfrm>
        </p:spPr>
        <p:txBody>
          <a:bodyPr/>
          <a:lstStyle/>
          <a:p>
            <a:r>
              <a:rPr lang="en-US" dirty="0"/>
              <a:t>Digital optical device that converts motion in to a sequence of digital pulses. By counting a single bit or by decoding a set of bits ,the pulses can be converted to relative or absolute measurements.</a:t>
            </a:r>
          </a:p>
          <a:p>
            <a:r>
              <a:rPr lang="en-US" dirty="0"/>
              <a:t>Encoders are of 2 types</a:t>
            </a:r>
          </a:p>
          <a:p>
            <a:pPr lvl="1"/>
            <a:endParaRPr lang="en-US" dirty="0"/>
          </a:p>
          <a:p>
            <a:pPr lvl="1"/>
            <a:r>
              <a:rPr lang="en-US" dirty="0"/>
              <a:t>Incremental  type</a:t>
            </a:r>
          </a:p>
          <a:p>
            <a:pPr lvl="1"/>
            <a:endParaRPr lang="en-US" dirty="0"/>
          </a:p>
          <a:p>
            <a:pPr marL="393192" lvl="1" indent="0">
              <a:buNone/>
            </a:pPr>
            <a:endParaRPr lang="en-US" dirty="0"/>
          </a:p>
          <a:p>
            <a:pPr lvl="1"/>
            <a:r>
              <a:rPr lang="en-US" dirty="0"/>
              <a:t>Absolute type</a:t>
            </a:r>
          </a:p>
        </p:txBody>
      </p:sp>
      <p:sp>
        <p:nvSpPr>
          <p:cNvPr id="4" name="Right Arrow 3"/>
          <p:cNvSpPr/>
          <p:nvPr/>
        </p:nvSpPr>
        <p:spPr>
          <a:xfrm rot="20233364">
            <a:off x="3835952" y="4133700"/>
            <a:ext cx="820904" cy="225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417101">
            <a:off x="3875806" y="4741219"/>
            <a:ext cx="820904" cy="225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9989292">
            <a:off x="3830976" y="5515501"/>
            <a:ext cx="820904" cy="225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417101">
            <a:off x="3826855" y="6068792"/>
            <a:ext cx="820904" cy="225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707411" y="3887358"/>
            <a:ext cx="1081197" cy="369332"/>
          </a:xfrm>
          <a:prstGeom prst="rect">
            <a:avLst/>
          </a:prstGeom>
          <a:noFill/>
        </p:spPr>
        <p:txBody>
          <a:bodyPr wrap="square" rtlCol="0">
            <a:spAutoFit/>
          </a:bodyPr>
          <a:lstStyle/>
          <a:p>
            <a:r>
              <a:rPr lang="en-US" dirty="0"/>
              <a:t>Linear</a:t>
            </a:r>
          </a:p>
        </p:txBody>
      </p:sp>
      <p:sp>
        <p:nvSpPr>
          <p:cNvPr id="10" name="TextBox 9"/>
          <p:cNvSpPr txBox="1"/>
          <p:nvPr/>
        </p:nvSpPr>
        <p:spPr>
          <a:xfrm>
            <a:off x="4918363" y="6181316"/>
            <a:ext cx="1524000" cy="369332"/>
          </a:xfrm>
          <a:prstGeom prst="rect">
            <a:avLst/>
          </a:prstGeom>
          <a:noFill/>
        </p:spPr>
        <p:txBody>
          <a:bodyPr wrap="square" rtlCol="0">
            <a:spAutoFit/>
          </a:bodyPr>
          <a:lstStyle/>
          <a:p>
            <a:r>
              <a:rPr lang="en-US" dirty="0"/>
              <a:t>Rotary</a:t>
            </a:r>
          </a:p>
        </p:txBody>
      </p:sp>
      <p:sp>
        <p:nvSpPr>
          <p:cNvPr id="12" name="TextBox 11"/>
          <p:cNvSpPr txBox="1"/>
          <p:nvPr/>
        </p:nvSpPr>
        <p:spPr>
          <a:xfrm>
            <a:off x="4842163" y="4751955"/>
            <a:ext cx="1676400" cy="369332"/>
          </a:xfrm>
          <a:prstGeom prst="rect">
            <a:avLst/>
          </a:prstGeom>
          <a:noFill/>
        </p:spPr>
        <p:txBody>
          <a:bodyPr wrap="square" rtlCol="0">
            <a:spAutoFit/>
          </a:bodyPr>
          <a:lstStyle/>
          <a:p>
            <a:r>
              <a:rPr lang="en-US" dirty="0"/>
              <a:t>Rotary </a:t>
            </a:r>
          </a:p>
        </p:txBody>
      </p:sp>
      <p:sp>
        <p:nvSpPr>
          <p:cNvPr id="14" name="TextBox 13"/>
          <p:cNvSpPr txBox="1"/>
          <p:nvPr/>
        </p:nvSpPr>
        <p:spPr>
          <a:xfrm>
            <a:off x="4862945" y="5233557"/>
            <a:ext cx="1081197" cy="369332"/>
          </a:xfrm>
          <a:prstGeom prst="rect">
            <a:avLst/>
          </a:prstGeom>
          <a:noFill/>
        </p:spPr>
        <p:txBody>
          <a:bodyPr wrap="square" rtlCol="0">
            <a:spAutoFit/>
          </a:bodyPr>
          <a:lstStyle/>
          <a:p>
            <a:r>
              <a:rPr lang="en-US" dirty="0"/>
              <a:t>Linear</a:t>
            </a:r>
          </a:p>
        </p:txBody>
      </p:sp>
    </p:spTree>
    <p:extLst>
      <p:ext uri="{BB962C8B-B14F-4D97-AF65-F5344CB8AC3E}">
        <p14:creationId xmlns:p14="http://schemas.microsoft.com/office/powerpoint/2010/main" val="38983121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E2A549-42BD-D55D-D787-1AA80A998DCF}"/>
              </a:ext>
            </a:extLst>
          </p:cNvPr>
          <p:cNvPicPr>
            <a:picLocks noChangeAspect="1"/>
          </p:cNvPicPr>
          <p:nvPr/>
        </p:nvPicPr>
        <p:blipFill>
          <a:blip r:embed="rId2"/>
          <a:stretch>
            <a:fillRect/>
          </a:stretch>
        </p:blipFill>
        <p:spPr>
          <a:xfrm>
            <a:off x="1600200" y="1371600"/>
            <a:ext cx="5201376" cy="3810532"/>
          </a:xfrm>
          <a:prstGeom prst="rect">
            <a:avLst/>
          </a:prstGeom>
        </p:spPr>
      </p:pic>
      <p:sp>
        <p:nvSpPr>
          <p:cNvPr id="7" name="TextBox 6">
            <a:extLst>
              <a:ext uri="{FF2B5EF4-FFF2-40B4-BE49-F238E27FC236}">
                <a16:creationId xmlns:a16="http://schemas.microsoft.com/office/drawing/2014/main" id="{6671B83C-45CD-38C0-3B67-E98B354A6C4D}"/>
              </a:ext>
            </a:extLst>
          </p:cNvPr>
          <p:cNvSpPr txBox="1"/>
          <p:nvPr/>
        </p:nvSpPr>
        <p:spPr>
          <a:xfrm>
            <a:off x="1752600" y="1643784"/>
            <a:ext cx="5105400" cy="369332"/>
          </a:xfrm>
          <a:prstGeom prst="rect">
            <a:avLst/>
          </a:prstGeom>
          <a:noFill/>
        </p:spPr>
        <p:txBody>
          <a:bodyPr wrap="square" rtlCol="0">
            <a:spAutoFit/>
          </a:bodyPr>
          <a:lstStyle/>
          <a:p>
            <a:r>
              <a:rPr lang="en-IN" dirty="0"/>
              <a:t>Single acting cylinder         Double acting cylinder</a:t>
            </a:r>
          </a:p>
        </p:txBody>
      </p:sp>
    </p:spTree>
    <p:extLst>
      <p:ext uri="{BB962C8B-B14F-4D97-AF65-F5344CB8AC3E}">
        <p14:creationId xmlns:p14="http://schemas.microsoft.com/office/powerpoint/2010/main" val="25556769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Advantages</a:t>
            </a:r>
          </a:p>
        </p:txBody>
      </p:sp>
      <p:sp>
        <p:nvSpPr>
          <p:cNvPr id="3" name="Content Placeholder 2"/>
          <p:cNvSpPr>
            <a:spLocks noGrp="1"/>
          </p:cNvSpPr>
          <p:nvPr>
            <p:ph idx="1"/>
          </p:nvPr>
        </p:nvSpPr>
        <p:spPr>
          <a:xfrm>
            <a:off x="381000" y="1371600"/>
            <a:ext cx="8305800" cy="4953000"/>
          </a:xfrm>
        </p:spPr>
        <p:txBody>
          <a:bodyPr>
            <a:normAutofit fontScale="85000" lnSpcReduction="20000"/>
          </a:bodyPr>
          <a:lstStyle/>
          <a:p>
            <a:r>
              <a:rPr lang="en-US" dirty="0"/>
              <a:t>High efficiency and high power-to-size ratio.</a:t>
            </a:r>
          </a:p>
          <a:p>
            <a:r>
              <a:rPr lang="en-US" dirty="0"/>
              <a:t>Complete and accurate control over speed, position, and direction of actuators.</a:t>
            </a:r>
          </a:p>
          <a:p>
            <a:r>
              <a:rPr lang="en-US" dirty="0"/>
              <a:t>Few backlash problems occur due to the stiffness and incompressibility of the fluid, especially, when the actuator acts as the joint itself. Large forces can be applied directly at the required locations.</a:t>
            </a:r>
          </a:p>
          <a:p>
            <a:r>
              <a:rPr lang="en-US" dirty="0"/>
              <a:t>They generally have a greater load-carrying capacity than electric and pneumatic * robots.</a:t>
            </a:r>
          </a:p>
          <a:p>
            <a:r>
              <a:rPr lang="en-US" dirty="0"/>
              <a:t>No mechanical linkage is required, </a:t>
            </a:r>
            <a:r>
              <a:rPr lang="en-US" dirty="0" err="1"/>
              <a:t>ie</a:t>
            </a:r>
            <a:r>
              <a:rPr lang="en-US" dirty="0"/>
              <a:t>, a direct drive is obtained with mechanical simplicity.</a:t>
            </a:r>
          </a:p>
          <a:p>
            <a:r>
              <a:rPr lang="en-US" dirty="0"/>
              <a:t>Self-lubricating (low wear) and non-corrosive. Due to the presence of an accumulator, which acts as a 'storage' device, the system can meet sudden demands in power. </a:t>
            </a:r>
          </a:p>
          <a:p>
            <a:r>
              <a:rPr lang="en-US" dirty="0"/>
              <a:t>Hydraulic robots are more capable of withstanding shock loads than electric robots.</a:t>
            </a:r>
          </a:p>
        </p:txBody>
      </p:sp>
    </p:spTree>
    <p:extLst>
      <p:ext uri="{BB962C8B-B14F-4D97-AF65-F5344CB8AC3E}">
        <p14:creationId xmlns:p14="http://schemas.microsoft.com/office/powerpoint/2010/main" val="21207147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Disadvantages</a:t>
            </a:r>
          </a:p>
        </p:txBody>
      </p:sp>
      <p:sp>
        <p:nvSpPr>
          <p:cNvPr id="3" name="Content Placeholder 2"/>
          <p:cNvSpPr>
            <a:spLocks noGrp="1"/>
          </p:cNvSpPr>
          <p:nvPr>
            <p:ph idx="1"/>
          </p:nvPr>
        </p:nvSpPr>
        <p:spPr>
          <a:xfrm>
            <a:off x="457200" y="1447800"/>
            <a:ext cx="8229600" cy="4876800"/>
          </a:xfrm>
        </p:spPr>
        <p:txBody>
          <a:bodyPr>
            <a:normAutofit fontScale="92500" lnSpcReduction="10000"/>
          </a:bodyPr>
          <a:lstStyle/>
          <a:p>
            <a:r>
              <a:rPr lang="en-US" dirty="0"/>
              <a:t>Leakages can occur to cause loss in performance, and general contamination of the work area. There is also higher fire risk. </a:t>
            </a:r>
          </a:p>
          <a:p>
            <a:r>
              <a:rPr lang="en-US" dirty="0"/>
              <a:t>The power pack can be noisy, typically about 70 decibel (</a:t>
            </a:r>
            <a:r>
              <a:rPr lang="en-US" dirty="0" err="1"/>
              <a:t>dBA</a:t>
            </a:r>
            <a:r>
              <a:rPr lang="en-US" dirty="0"/>
              <a:t>) protected by an acoustic muffler.</a:t>
            </a:r>
          </a:p>
          <a:p>
            <a:r>
              <a:rPr lang="en-US" dirty="0"/>
              <a:t>Changes in temperature alter the viscosity of the hydraulic fluid. Thus, at low temperatures, fluid viscosity will increase, possibly, causing sluggish movement of the robot.</a:t>
            </a:r>
          </a:p>
          <a:p>
            <a:r>
              <a:rPr lang="en-US" dirty="0"/>
              <a:t> For smaller robots, hydraulic power is usually is not economically feasible as the cost of hydraulic components do not decrease in proportion to size.</a:t>
            </a:r>
          </a:p>
          <a:p>
            <a:r>
              <a:rPr lang="en-US" dirty="0"/>
              <a:t> Servo control of hydraulic systems is complex and is not as wide as electric servo control.</a:t>
            </a:r>
          </a:p>
        </p:txBody>
      </p:sp>
    </p:spTree>
    <p:extLst>
      <p:ext uri="{BB962C8B-B14F-4D97-AF65-F5344CB8AC3E}">
        <p14:creationId xmlns:p14="http://schemas.microsoft.com/office/powerpoint/2010/main" val="29749070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Pneumatic Actuator</a:t>
            </a:r>
          </a:p>
        </p:txBody>
      </p:sp>
      <p:sp>
        <p:nvSpPr>
          <p:cNvPr id="3" name="Content Placeholder 2"/>
          <p:cNvSpPr>
            <a:spLocks noGrp="1"/>
          </p:cNvSpPr>
          <p:nvPr>
            <p:ph idx="1"/>
          </p:nvPr>
        </p:nvSpPr>
        <p:spPr>
          <a:xfrm>
            <a:off x="381000" y="1295400"/>
            <a:ext cx="8305800" cy="5029200"/>
          </a:xfrm>
        </p:spPr>
        <p:txBody>
          <a:bodyPr/>
          <a:lstStyle/>
          <a:p>
            <a:pPr algn="just"/>
            <a:r>
              <a:rPr lang="en-US" dirty="0"/>
              <a:t>Pneumatic actuators are the other type of fluid power devices for industrial robots</a:t>
            </a:r>
          </a:p>
          <a:p>
            <a:pPr algn="just"/>
            <a:r>
              <a:rPr lang="en-US" dirty="0"/>
              <a:t>Pneumatic actuators utilize compressed air for the actuation of cylinders as shown in Fig(next slide) and are widely used for typical opening and closing motions of jaws in the gripper of a robot</a:t>
            </a:r>
          </a:p>
        </p:txBody>
      </p:sp>
    </p:spTree>
    <p:extLst>
      <p:ext uri="{BB962C8B-B14F-4D97-AF65-F5344CB8AC3E}">
        <p14:creationId xmlns:p14="http://schemas.microsoft.com/office/powerpoint/2010/main" val="40356395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685800"/>
          </a:xfrm>
        </p:spPr>
        <p:txBody>
          <a:bodyPr>
            <a:normAutofit fontScale="90000"/>
          </a:bodyPr>
          <a:lstStyle/>
          <a:p>
            <a:r>
              <a:rPr lang="en-US" sz="4400" b="1" dirty="0"/>
              <a:t>Components of pneumatic actuator</a:t>
            </a:r>
          </a:p>
        </p:txBody>
      </p:sp>
      <p:sp>
        <p:nvSpPr>
          <p:cNvPr id="3" name="Rectangle 2"/>
          <p:cNvSpPr/>
          <p:nvPr/>
        </p:nvSpPr>
        <p:spPr>
          <a:xfrm>
            <a:off x="1295400" y="5906532"/>
            <a:ext cx="6477000" cy="400110"/>
          </a:xfrm>
          <a:prstGeom prst="rect">
            <a:avLst/>
          </a:prstGeom>
        </p:spPr>
        <p:txBody>
          <a:bodyPr wrap="square">
            <a:spAutoFit/>
          </a:bodyPr>
          <a:lstStyle/>
          <a:p>
            <a:r>
              <a:rPr lang="en-US" sz="2000" b="1" dirty="0"/>
              <a:t>https://www.youtube.com/watch?v=lBARBZNLxQI</a:t>
            </a:r>
          </a:p>
        </p:txBody>
      </p:sp>
      <p:pic>
        <p:nvPicPr>
          <p:cNvPr id="8" name="Picture 7">
            <a:extLst>
              <a:ext uri="{FF2B5EF4-FFF2-40B4-BE49-F238E27FC236}">
                <a16:creationId xmlns:a16="http://schemas.microsoft.com/office/drawing/2014/main" id="{B904ECDD-1D6D-CAFB-E842-939788F07F73}"/>
              </a:ext>
            </a:extLst>
          </p:cNvPr>
          <p:cNvPicPr>
            <a:picLocks noChangeAspect="1"/>
          </p:cNvPicPr>
          <p:nvPr/>
        </p:nvPicPr>
        <p:blipFill>
          <a:blip r:embed="rId2"/>
          <a:stretch>
            <a:fillRect/>
          </a:stretch>
        </p:blipFill>
        <p:spPr>
          <a:xfrm>
            <a:off x="750041" y="1600200"/>
            <a:ext cx="7219254" cy="3886199"/>
          </a:xfrm>
          <a:prstGeom prst="rect">
            <a:avLst/>
          </a:prstGeom>
        </p:spPr>
      </p:pic>
    </p:spTree>
    <p:extLst>
      <p:ext uri="{BB962C8B-B14F-4D97-AF65-F5344CB8AC3E}">
        <p14:creationId xmlns:p14="http://schemas.microsoft.com/office/powerpoint/2010/main" val="33492876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685800"/>
          </a:xfrm>
        </p:spPr>
        <p:txBody>
          <a:bodyPr>
            <a:normAutofit fontScale="90000"/>
          </a:bodyPr>
          <a:lstStyle/>
          <a:p>
            <a:r>
              <a:rPr lang="en-US" sz="4400" b="1" dirty="0"/>
              <a:t>Components of pneumatic actuator</a:t>
            </a:r>
          </a:p>
        </p:txBody>
      </p:sp>
      <p:sp>
        <p:nvSpPr>
          <p:cNvPr id="3" name="Rectangle 2"/>
          <p:cNvSpPr/>
          <p:nvPr/>
        </p:nvSpPr>
        <p:spPr>
          <a:xfrm>
            <a:off x="1295400" y="5906532"/>
            <a:ext cx="6477000" cy="400110"/>
          </a:xfrm>
          <a:prstGeom prst="rect">
            <a:avLst/>
          </a:prstGeom>
        </p:spPr>
        <p:txBody>
          <a:bodyPr wrap="square">
            <a:spAutoFit/>
          </a:bodyPr>
          <a:lstStyle/>
          <a:p>
            <a:r>
              <a:rPr lang="en-US" sz="2000" b="1" dirty="0"/>
              <a:t>https://www.youtube.com/watch?v=lBARBZNLxQI</a:t>
            </a:r>
          </a:p>
        </p:txBody>
      </p:sp>
      <p:sp>
        <p:nvSpPr>
          <p:cNvPr id="4" name="Content Placeholder 3">
            <a:extLst>
              <a:ext uri="{FF2B5EF4-FFF2-40B4-BE49-F238E27FC236}">
                <a16:creationId xmlns:a16="http://schemas.microsoft.com/office/drawing/2014/main" id="{434B21A2-D1CE-18EA-6749-DF97857D728D}"/>
              </a:ext>
            </a:extLst>
          </p:cNvPr>
          <p:cNvSpPr>
            <a:spLocks noGrp="1"/>
          </p:cNvSpPr>
          <p:nvPr>
            <p:ph idx="1"/>
          </p:nvPr>
        </p:nvSpPr>
        <p:spPr/>
        <p:txBody>
          <a:bodyPr>
            <a:normAutofit fontScale="77500" lnSpcReduction="20000"/>
          </a:bodyPr>
          <a:lstStyle/>
          <a:p>
            <a:pPr algn="l" fontAlgn="base"/>
            <a:r>
              <a:rPr lang="en-US" b="0" i="0" dirty="0">
                <a:solidFill>
                  <a:srgbClr val="333333"/>
                </a:solidFill>
                <a:effectLst/>
                <a:highlight>
                  <a:srgbClr val="FFFFFF"/>
                </a:highlight>
                <a:latin typeface="Roboto" panose="02000000000000000000" pitchFamily="2" charset="0"/>
              </a:rPr>
              <a:t>The air comes into the compressor through an air filter due to the vacuum generated by the blades of the compressor</a:t>
            </a:r>
          </a:p>
          <a:p>
            <a:pPr algn="l" fontAlgn="base"/>
            <a:r>
              <a:rPr lang="en-US" b="0" i="0" dirty="0">
                <a:solidFill>
                  <a:srgbClr val="333333"/>
                </a:solidFill>
                <a:effectLst/>
                <a:highlight>
                  <a:srgbClr val="FFFFFF"/>
                </a:highlight>
                <a:latin typeface="Roboto" panose="02000000000000000000" pitchFamily="2" charset="0"/>
              </a:rPr>
              <a:t>The air is filtered out in the air filter and then goes into the compressor.</a:t>
            </a:r>
          </a:p>
          <a:p>
            <a:pPr algn="l" fontAlgn="base"/>
            <a:r>
              <a:rPr lang="en-US" b="0" i="0" dirty="0">
                <a:solidFill>
                  <a:srgbClr val="333333"/>
                </a:solidFill>
                <a:effectLst/>
                <a:highlight>
                  <a:srgbClr val="FFFFFF"/>
                </a:highlight>
                <a:latin typeface="Roboto" panose="02000000000000000000" pitchFamily="2" charset="0"/>
              </a:rPr>
              <a:t>The compressed air then enters the air cooler where the temperature of the air is reduced to improve the efficiency of the system.</a:t>
            </a:r>
          </a:p>
          <a:p>
            <a:pPr algn="l" fontAlgn="base"/>
            <a:r>
              <a:rPr lang="en-US" b="0" i="0" dirty="0">
                <a:solidFill>
                  <a:srgbClr val="333333"/>
                </a:solidFill>
                <a:effectLst/>
                <a:highlight>
                  <a:srgbClr val="FFFFFF"/>
                </a:highlight>
                <a:latin typeface="Roboto" panose="02000000000000000000" pitchFamily="2" charset="0"/>
              </a:rPr>
              <a:t>This compressed cold air is then stored in the storage reservoir to make the air readily available.</a:t>
            </a:r>
          </a:p>
          <a:p>
            <a:pPr algn="l" fontAlgn="base"/>
            <a:r>
              <a:rPr lang="en-US" b="0" i="0" dirty="0">
                <a:solidFill>
                  <a:srgbClr val="333333"/>
                </a:solidFill>
                <a:effectLst/>
                <a:highlight>
                  <a:srgbClr val="FFFFFF"/>
                </a:highlight>
                <a:latin typeface="Roboto" panose="02000000000000000000" pitchFamily="2" charset="0"/>
              </a:rPr>
              <a:t>The air then enters the FRL unit where it is filtered again, pressure is regulated and some oil is added to lubricate the air.</a:t>
            </a:r>
          </a:p>
          <a:p>
            <a:pPr algn="l" fontAlgn="base"/>
            <a:r>
              <a:rPr lang="en-US" b="0" i="0" dirty="0">
                <a:solidFill>
                  <a:srgbClr val="333333"/>
                </a:solidFill>
                <a:effectLst/>
                <a:highlight>
                  <a:srgbClr val="FFFFFF"/>
                </a:highlight>
                <a:latin typeface="Roboto" panose="02000000000000000000" pitchFamily="2" charset="0"/>
              </a:rPr>
              <a:t>From the FRL unit, the air goes into the direction control valve where the air is sent according to the user’s action.</a:t>
            </a:r>
          </a:p>
          <a:p>
            <a:pPr algn="l" fontAlgn="base"/>
            <a:r>
              <a:rPr lang="en-US" b="0" i="0" dirty="0">
                <a:solidFill>
                  <a:srgbClr val="333333"/>
                </a:solidFill>
                <a:effectLst/>
                <a:highlight>
                  <a:srgbClr val="FFFFFF"/>
                </a:highlight>
                <a:latin typeface="Roboto" panose="02000000000000000000" pitchFamily="2" charset="0"/>
              </a:rPr>
              <a:t>From DCV the air finally enters the actuator where the pressure energy is converted to mechanical work.</a:t>
            </a:r>
          </a:p>
          <a:p>
            <a:endParaRPr lang="en-IN" b="1" dirty="0"/>
          </a:p>
        </p:txBody>
      </p:sp>
    </p:spTree>
    <p:extLst>
      <p:ext uri="{BB962C8B-B14F-4D97-AF65-F5344CB8AC3E}">
        <p14:creationId xmlns:p14="http://schemas.microsoft.com/office/powerpoint/2010/main" val="39394779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03531"/>
            <a:ext cx="8305800" cy="5221069"/>
          </a:xfrm>
        </p:spPr>
        <p:txBody>
          <a:bodyPr>
            <a:normAutofit fontScale="77500" lnSpcReduction="20000"/>
          </a:bodyPr>
          <a:lstStyle/>
          <a:p>
            <a:r>
              <a:rPr lang="en-US" dirty="0"/>
              <a:t>It the cheapest form of all actuators.</a:t>
            </a:r>
          </a:p>
          <a:p>
            <a:r>
              <a:rPr lang="en-US" dirty="0"/>
              <a:t> Components are readily available and compressed air is normally an already existing facility in factories. Compressed air can be stored and conveyed easily over long distances. </a:t>
            </a:r>
          </a:p>
          <a:p>
            <a:r>
              <a:rPr lang="en-US" dirty="0"/>
              <a:t>Compressed air is clean, explosion-proof and insensitive to temperature fluctuations, thus, lending itself to many applications. </a:t>
            </a:r>
          </a:p>
          <a:p>
            <a:r>
              <a:rPr lang="en-US" dirty="0"/>
              <a:t>They have few moving parts making them inherently reliable and reducing maintenance  costs.</a:t>
            </a:r>
          </a:p>
          <a:p>
            <a:r>
              <a:rPr lang="en-US" dirty="0"/>
              <a:t>Since pneumatic systems are common throughout industry, therefore, relevant personnel are often very familiar with the technology. Very quick in action and response time, thus, allowing fast work cycles.</a:t>
            </a:r>
          </a:p>
          <a:p>
            <a:r>
              <a:rPr lang="en-US" dirty="0"/>
              <a:t>No mechanical transmission is usually required.</a:t>
            </a:r>
          </a:p>
          <a:p>
            <a:r>
              <a:rPr lang="en-US" dirty="0"/>
              <a:t>Pneumatics can be intrinsically safe in explosive areas as no electrical control required. Also in wet conditions there is no danger of electrocution.</a:t>
            </a:r>
          </a:p>
          <a:p>
            <a:r>
              <a:rPr lang="en-US" dirty="0"/>
              <a:t>The systems are usually compact. </a:t>
            </a:r>
          </a:p>
          <a:p>
            <a:r>
              <a:rPr lang="en-US" dirty="0"/>
              <a:t>Control is simple, e.g., mechanical stops are often used. </a:t>
            </a:r>
          </a:p>
          <a:p>
            <a:r>
              <a:rPr lang="en-US" dirty="0"/>
              <a:t>Individual components can be easily interconnected.</a:t>
            </a:r>
          </a:p>
        </p:txBody>
      </p:sp>
      <p:sp>
        <p:nvSpPr>
          <p:cNvPr id="4" name="Rectangle 3"/>
          <p:cNvSpPr/>
          <p:nvPr/>
        </p:nvSpPr>
        <p:spPr>
          <a:xfrm>
            <a:off x="685800" y="457200"/>
            <a:ext cx="6553200" cy="646331"/>
          </a:xfrm>
          <a:prstGeom prst="rect">
            <a:avLst/>
          </a:prstGeom>
        </p:spPr>
        <p:txBody>
          <a:bodyPr wrap="square">
            <a:spAutoFit/>
          </a:bodyPr>
          <a:lstStyle/>
          <a:p>
            <a:r>
              <a:rPr lang="en-US" sz="3600" b="1" dirty="0"/>
              <a:t>Advantages:</a:t>
            </a:r>
          </a:p>
        </p:txBody>
      </p:sp>
    </p:spTree>
    <p:extLst>
      <p:ext uri="{BB962C8B-B14F-4D97-AF65-F5344CB8AC3E}">
        <p14:creationId xmlns:p14="http://schemas.microsoft.com/office/powerpoint/2010/main" val="33127489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Disadvantages</a:t>
            </a:r>
          </a:p>
        </p:txBody>
      </p:sp>
      <p:sp>
        <p:nvSpPr>
          <p:cNvPr id="3" name="Content Placeholder 2"/>
          <p:cNvSpPr>
            <a:spLocks noGrp="1"/>
          </p:cNvSpPr>
          <p:nvPr>
            <p:ph idx="1"/>
          </p:nvPr>
        </p:nvSpPr>
        <p:spPr>
          <a:xfrm>
            <a:off x="457200" y="1524000"/>
            <a:ext cx="8229600" cy="4800600"/>
          </a:xfrm>
        </p:spPr>
        <p:txBody>
          <a:bodyPr>
            <a:normAutofit fontScale="85000" lnSpcReduction="20000"/>
          </a:bodyPr>
          <a:lstStyle/>
          <a:p>
            <a:r>
              <a:rPr lang="en-US" dirty="0"/>
              <a:t>Since air is compressible, precise control of speed and position is not easily obtainable unless more complex electromechanical devices are incorporated into the system. This means that only a limited sequence of operation at a fixed speed is often available.</a:t>
            </a:r>
          </a:p>
          <a:p>
            <a:r>
              <a:rPr lang="en-US" dirty="0"/>
              <a:t>If mechanical stops are used, resetting the system can be slow.</a:t>
            </a:r>
          </a:p>
          <a:p>
            <a:r>
              <a:rPr lang="en-US" dirty="0"/>
              <a:t>Pneumatics is not suitable for moving heavy loads under precise control due to the compressibility of air. This compressibility necessitates the application of more force than would normally be necessary to ensure that the actuator is firmly in position against its stop under load conditions.</a:t>
            </a:r>
          </a:p>
          <a:p>
            <a:r>
              <a:rPr lang="en-US" dirty="0"/>
              <a:t>If moisture penetrates the units and ferrous metals have been used then damage to individual components can result.</a:t>
            </a:r>
          </a:p>
          <a:p>
            <a:r>
              <a:rPr lang="en-US" dirty="0"/>
              <a:t>The compressibility of the air in a pneumatic actuator does not allow for sophisticated control, but the same can be used to advantage,</a:t>
            </a:r>
          </a:p>
        </p:txBody>
      </p:sp>
    </p:spTree>
    <p:extLst>
      <p:ext uri="{BB962C8B-B14F-4D97-AF65-F5344CB8AC3E}">
        <p14:creationId xmlns:p14="http://schemas.microsoft.com/office/powerpoint/2010/main" val="15494941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pPr algn="ctr"/>
            <a:r>
              <a:rPr lang="en-US" dirty="0"/>
              <a:t>Pneumatic Vs Hydraulic</a:t>
            </a:r>
          </a:p>
        </p:txBody>
      </p:sp>
      <p:pic>
        <p:nvPicPr>
          <p:cNvPr id="7" name="Picture 6">
            <a:extLst>
              <a:ext uri="{FF2B5EF4-FFF2-40B4-BE49-F238E27FC236}">
                <a16:creationId xmlns:a16="http://schemas.microsoft.com/office/drawing/2014/main" id="{8C03A515-B0DF-8896-3707-E2E70320D6E0}"/>
              </a:ext>
            </a:extLst>
          </p:cNvPr>
          <p:cNvPicPr>
            <a:picLocks noChangeAspect="1"/>
          </p:cNvPicPr>
          <p:nvPr/>
        </p:nvPicPr>
        <p:blipFill>
          <a:blip r:embed="rId2"/>
          <a:stretch>
            <a:fillRect/>
          </a:stretch>
        </p:blipFill>
        <p:spPr>
          <a:xfrm>
            <a:off x="457200" y="1676400"/>
            <a:ext cx="8420574" cy="4477512"/>
          </a:xfrm>
          <a:prstGeom prst="rect">
            <a:avLst/>
          </a:prstGeom>
        </p:spPr>
      </p:pic>
    </p:spTree>
    <p:extLst>
      <p:ext uri="{BB962C8B-B14F-4D97-AF65-F5344CB8AC3E}">
        <p14:creationId xmlns:p14="http://schemas.microsoft.com/office/powerpoint/2010/main" val="2516820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Motors</a:t>
            </a:r>
          </a:p>
        </p:txBody>
      </p:sp>
      <p:sp>
        <p:nvSpPr>
          <p:cNvPr id="3" name="Content Placeholder 2"/>
          <p:cNvSpPr>
            <a:spLocks noGrp="1"/>
          </p:cNvSpPr>
          <p:nvPr>
            <p:ph idx="1"/>
          </p:nvPr>
        </p:nvSpPr>
        <p:spPr/>
        <p:txBody>
          <a:bodyPr/>
          <a:lstStyle/>
          <a:p>
            <a:r>
              <a:rPr lang="en-US" dirty="0"/>
              <a:t>Self study</a:t>
            </a:r>
          </a:p>
        </p:txBody>
      </p:sp>
    </p:spTree>
    <p:extLst>
      <p:ext uri="{BB962C8B-B14F-4D97-AF65-F5344CB8AC3E}">
        <p14:creationId xmlns:p14="http://schemas.microsoft.com/office/powerpoint/2010/main" val="1271098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743712"/>
          </a:xfrm>
        </p:spPr>
        <p:txBody>
          <a:bodyPr>
            <a:normAutofit fontScale="90000"/>
          </a:bodyPr>
          <a:lstStyle/>
          <a:p>
            <a:r>
              <a:rPr lang="en-US" dirty="0"/>
              <a:t>Linear and Rotary Encoders</a:t>
            </a:r>
          </a:p>
        </p:txBody>
      </p:sp>
      <p:sp>
        <p:nvSpPr>
          <p:cNvPr id="3" name="Content Placeholder 2"/>
          <p:cNvSpPr>
            <a:spLocks noGrp="1"/>
          </p:cNvSpPr>
          <p:nvPr>
            <p:ph idx="1"/>
          </p:nvPr>
        </p:nvSpPr>
        <p:spPr>
          <a:xfrm>
            <a:off x="533400" y="1600200"/>
            <a:ext cx="8153400" cy="4724400"/>
          </a:xfrm>
        </p:spPr>
        <p:txBody>
          <a:bodyPr>
            <a:normAutofit lnSpcReduction="10000"/>
          </a:bodyPr>
          <a:lstStyle/>
          <a:p>
            <a:r>
              <a:rPr lang="en-US" dirty="0"/>
              <a:t>The Linear Encoder uses a transducer to measure the distance between two points. These encoders can use a rod or a cable that is run between the encoder transducer and the object that will be measured for movement.</a:t>
            </a:r>
          </a:p>
          <a:p>
            <a:pPr fontAlgn="base"/>
            <a:r>
              <a:rPr lang="en-US" dirty="0"/>
              <a:t>A Rotary Encoder collects data and provides feedback based on the rotation of an object or in other words, a rotating device. Rotary Encoders are sometimes called “Shaft Encoders”. This encoder type can convert an object’s angular position or motion based on the rotation of the shaft, depending on the measurement type used.</a:t>
            </a:r>
          </a:p>
          <a:p>
            <a:endParaRPr lang="en-US" dirty="0"/>
          </a:p>
        </p:txBody>
      </p:sp>
    </p:spTree>
    <p:extLst>
      <p:ext uri="{BB962C8B-B14F-4D97-AF65-F5344CB8AC3E}">
        <p14:creationId xmlns:p14="http://schemas.microsoft.com/office/powerpoint/2010/main" val="194954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Incremental linear Encoder</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7391" y="4038600"/>
            <a:ext cx="4468218"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8229600" cy="247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2650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109" y="3581400"/>
            <a:ext cx="4876800" cy="248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85799"/>
            <a:ext cx="7772400" cy="2308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257800" y="2667000"/>
            <a:ext cx="457200" cy="307777"/>
          </a:xfrm>
          <a:prstGeom prst="rect">
            <a:avLst/>
          </a:prstGeom>
          <a:noFill/>
        </p:spPr>
        <p:txBody>
          <a:bodyPr wrap="square" rtlCol="0">
            <a:spAutoFit/>
          </a:bodyPr>
          <a:lstStyle/>
          <a:p>
            <a:r>
              <a:rPr lang="en-US" sz="1400" b="1" dirty="0">
                <a:latin typeface="Times New Roman" pitchFamily="18" charset="0"/>
                <a:cs typeface="Times New Roman" pitchFamily="18" charset="0"/>
              </a:rPr>
              <a:t>31</a:t>
            </a:r>
          </a:p>
        </p:txBody>
      </p:sp>
    </p:spTree>
    <p:extLst>
      <p:ext uri="{BB962C8B-B14F-4D97-AF65-F5344CB8AC3E}">
        <p14:creationId xmlns:p14="http://schemas.microsoft.com/office/powerpoint/2010/main" val="1504848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399" y="3124200"/>
            <a:ext cx="390671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182" y="3352800"/>
            <a:ext cx="2907216" cy="278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75247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90600" y="2667000"/>
            <a:ext cx="7448550" cy="523220"/>
          </a:xfrm>
          <a:prstGeom prst="rect">
            <a:avLst/>
          </a:prstGeom>
        </p:spPr>
        <p:txBody>
          <a:bodyPr wrap="square">
            <a:spAutoFit/>
          </a:bodyPr>
          <a:lstStyle/>
          <a:p>
            <a:r>
              <a:rPr lang="en-US" sz="1400" b="1" dirty="0">
                <a:latin typeface="Times New Roman" panose="02020603050405020304" pitchFamily="18" charset="0"/>
                <a:cs typeface="Times New Roman" panose="02020603050405020304" pitchFamily="18" charset="0"/>
              </a:rPr>
              <a:t>There is another circle, which contains only one grating mark. It is used for measurement of full circles.</a:t>
            </a:r>
          </a:p>
        </p:txBody>
      </p:sp>
    </p:spTree>
    <p:extLst>
      <p:ext uri="{BB962C8B-B14F-4D97-AF65-F5344CB8AC3E}">
        <p14:creationId xmlns:p14="http://schemas.microsoft.com/office/powerpoint/2010/main" val="620717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Rotary encoder</a:t>
            </a:r>
          </a:p>
        </p:txBody>
      </p:sp>
      <p:sp>
        <p:nvSpPr>
          <p:cNvPr id="3" name="Content Placeholder 2"/>
          <p:cNvSpPr>
            <a:spLocks noGrp="1"/>
          </p:cNvSpPr>
          <p:nvPr>
            <p:ph idx="1"/>
          </p:nvPr>
        </p:nvSpPr>
        <p:spPr/>
        <p:txBody>
          <a:bodyPr/>
          <a:lstStyle/>
          <a:p>
            <a:r>
              <a:rPr lang="en-US" dirty="0"/>
              <a:t>https://www.youtube.com/watch?v=7St8rsvYTTU</a:t>
            </a:r>
          </a:p>
        </p:txBody>
      </p:sp>
    </p:spTree>
    <p:extLst>
      <p:ext uri="{BB962C8B-B14F-4D97-AF65-F5344CB8AC3E}">
        <p14:creationId xmlns:p14="http://schemas.microsoft.com/office/powerpoint/2010/main" val="2632903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743712"/>
          </a:xfrm>
        </p:spPr>
        <p:txBody>
          <a:bodyPr>
            <a:normAutofit fontScale="90000"/>
          </a:bodyPr>
          <a:lstStyle/>
          <a:p>
            <a:r>
              <a:rPr lang="en-US" dirty="0"/>
              <a:t>Sensors</a:t>
            </a:r>
          </a:p>
        </p:txBody>
      </p:sp>
      <p:sp>
        <p:nvSpPr>
          <p:cNvPr id="3" name="Content Placeholder 2"/>
          <p:cNvSpPr>
            <a:spLocks noGrp="1"/>
          </p:cNvSpPr>
          <p:nvPr>
            <p:ph idx="1"/>
          </p:nvPr>
        </p:nvSpPr>
        <p:spPr>
          <a:xfrm>
            <a:off x="381000" y="1600200"/>
            <a:ext cx="8305800" cy="4724400"/>
          </a:xfrm>
        </p:spPr>
        <p:txBody>
          <a:bodyPr/>
          <a:lstStyle/>
          <a:p>
            <a:r>
              <a:rPr lang="en-US" dirty="0"/>
              <a:t>The sensor is a physical device, that senses a physical quantity and then converts it into signals which can be read by an instrument or the user.  </a:t>
            </a:r>
          </a:p>
          <a:p>
            <a:r>
              <a:rPr lang="en-IN" dirty="0"/>
              <a:t>A TRANSDUCER is a device, which transforms energy from one form to another. </a:t>
            </a:r>
          </a:p>
          <a:p>
            <a:r>
              <a:rPr lang="en-IN" dirty="0"/>
              <a:t>Sensor and transducer are used interchangeably to denote a sensor transducer unit.</a:t>
            </a:r>
            <a:endParaRPr lang="en-US" dirty="0"/>
          </a:p>
        </p:txBody>
      </p:sp>
    </p:spTree>
    <p:extLst>
      <p:ext uri="{BB962C8B-B14F-4D97-AF65-F5344CB8AC3E}">
        <p14:creationId xmlns:p14="http://schemas.microsoft.com/office/powerpoint/2010/main" val="3944440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3642" y="4038600"/>
            <a:ext cx="2939667" cy="2515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79244"/>
            <a:ext cx="7696200" cy="2737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800600"/>
            <a:ext cx="5293018" cy="1925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 y="3375999"/>
            <a:ext cx="7315200" cy="61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1559" y="4019965"/>
            <a:ext cx="12001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9742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743712"/>
          </a:xfrm>
        </p:spPr>
        <p:txBody>
          <a:bodyPr>
            <a:normAutofit fontScale="90000"/>
          </a:bodyPr>
          <a:lstStyle/>
          <a:p>
            <a:r>
              <a:rPr lang="en-US" dirty="0"/>
              <a:t>Absolute Encoders</a:t>
            </a:r>
          </a:p>
        </p:txBody>
      </p:sp>
      <p:sp>
        <p:nvSpPr>
          <p:cNvPr id="3" name="Content Placeholder 2"/>
          <p:cNvSpPr>
            <a:spLocks noGrp="1"/>
          </p:cNvSpPr>
          <p:nvPr>
            <p:ph idx="1"/>
          </p:nvPr>
        </p:nvSpPr>
        <p:spPr/>
        <p:txBody>
          <a:bodyPr/>
          <a:lstStyle/>
          <a:p>
            <a:r>
              <a:rPr lang="en-US" dirty="0"/>
              <a:t>https://www.youtube.com/watch?v=CHE1imH9tdg</a:t>
            </a:r>
          </a:p>
        </p:txBody>
      </p:sp>
    </p:spTree>
    <p:extLst>
      <p:ext uri="{BB962C8B-B14F-4D97-AF65-F5344CB8AC3E}">
        <p14:creationId xmlns:p14="http://schemas.microsoft.com/office/powerpoint/2010/main" val="4036074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Encoders Retrospection</a:t>
            </a:r>
          </a:p>
          <a:p>
            <a:r>
              <a:rPr lang="en-US" dirty="0"/>
              <a:t>https://www.youtube.com/watch?v=qT6FdvcEsMs</a:t>
            </a:r>
          </a:p>
        </p:txBody>
      </p:sp>
    </p:spTree>
    <p:extLst>
      <p:ext uri="{BB962C8B-B14F-4D97-AF65-F5344CB8AC3E}">
        <p14:creationId xmlns:p14="http://schemas.microsoft.com/office/powerpoint/2010/main" val="3723238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743712"/>
          </a:xfrm>
        </p:spPr>
        <p:txBody>
          <a:bodyPr>
            <a:normAutofit fontScale="90000"/>
          </a:bodyPr>
          <a:lstStyle/>
          <a:p>
            <a:r>
              <a:rPr lang="en-US" dirty="0"/>
              <a:t>Potentiometer</a:t>
            </a:r>
          </a:p>
        </p:txBody>
      </p:sp>
      <p:sp>
        <p:nvSpPr>
          <p:cNvPr id="3" name="Content Placeholder 2"/>
          <p:cNvSpPr>
            <a:spLocks noGrp="1"/>
          </p:cNvSpPr>
          <p:nvPr>
            <p:ph idx="1"/>
          </p:nvPr>
        </p:nvSpPr>
        <p:spPr>
          <a:xfrm>
            <a:off x="304800" y="1600200"/>
            <a:ext cx="8382000" cy="4724400"/>
          </a:xfrm>
        </p:spPr>
        <p:txBody>
          <a:bodyPr>
            <a:normAutofit/>
          </a:bodyPr>
          <a:lstStyle/>
          <a:p>
            <a:pPr algn="just"/>
            <a:r>
              <a:rPr lang="en-US" sz="2400" dirty="0"/>
              <a:t>Potentiometers work by varying the position of a sliding contact across a uniform resistance. In a potentiometer, the entire input </a:t>
            </a:r>
            <a:r>
              <a:rPr lang="en-US" sz="2400" dirty="0">
                <a:hlinkClick r:id="rId2"/>
              </a:rPr>
              <a:t>voltage</a:t>
            </a:r>
            <a:r>
              <a:rPr lang="en-US" sz="2400" dirty="0"/>
              <a:t> is applied across the whole length of the </a:t>
            </a:r>
            <a:r>
              <a:rPr lang="en-US" sz="2400" dirty="0">
                <a:hlinkClick r:id="rId3"/>
              </a:rPr>
              <a:t>resistor</a:t>
            </a:r>
            <a:r>
              <a:rPr lang="en-US" sz="2400" dirty="0"/>
              <a:t>, and the output voltage is the voltage drop between the fixed and sliding contact as shown below. </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273" y="3657600"/>
            <a:ext cx="6559378"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366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743712"/>
          </a:xfrm>
        </p:spPr>
        <p:txBody>
          <a:bodyPr>
            <a:normAutofit fontScale="90000"/>
          </a:bodyPr>
          <a:lstStyle/>
          <a:p>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59236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4067607"/>
            <a:ext cx="475860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7203" y="3920836"/>
            <a:ext cx="3993856" cy="189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3687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667512"/>
          </a:xfrm>
        </p:spPr>
        <p:txBody>
          <a:bodyPr>
            <a:normAutofit fontScale="90000"/>
          </a:bodyPr>
          <a:lstStyle/>
          <a:p>
            <a:pPr algn="ctr"/>
            <a:r>
              <a:rPr lang="en-US" b="1" dirty="0"/>
              <a:t>LVDT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7315200" cy="3408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0729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err="1"/>
              <a:t>Synchros</a:t>
            </a:r>
            <a:r>
              <a:rPr lang="en-US" dirty="0"/>
              <a:t> and Resolvers</a:t>
            </a:r>
          </a:p>
        </p:txBody>
      </p:sp>
      <p:sp>
        <p:nvSpPr>
          <p:cNvPr id="3" name="Content Placeholder 2"/>
          <p:cNvSpPr>
            <a:spLocks noGrp="1"/>
          </p:cNvSpPr>
          <p:nvPr>
            <p:ph idx="1"/>
          </p:nvPr>
        </p:nvSpPr>
        <p:spPr>
          <a:xfrm>
            <a:off x="304800" y="990600"/>
            <a:ext cx="8382000" cy="5334000"/>
          </a:xfrm>
        </p:spPr>
        <p:txBody>
          <a:bodyPr>
            <a:normAutofit/>
          </a:bodyPr>
          <a:lstStyle/>
          <a:p>
            <a:pPr algn="just"/>
            <a:r>
              <a:rPr lang="en-US" sz="1800" b="1" dirty="0"/>
              <a:t>A </a:t>
            </a:r>
            <a:r>
              <a:rPr lang="en-US" sz="1800" b="1" dirty="0" err="1"/>
              <a:t>synchro</a:t>
            </a:r>
            <a:r>
              <a:rPr lang="en-US" sz="1800" b="1" dirty="0"/>
              <a:t> </a:t>
            </a:r>
            <a:r>
              <a:rPr lang="en-US" sz="1800" dirty="0"/>
              <a:t>is essentially a transformer whose primary-to-secondary coupling may be varied by physically changing the relative orientation of the two windings. This in turn varies the magnitude of the output voltage. In some systems, a mechanical input, such as a shaft rotation, is converted to a unique set of output voltages.</a:t>
            </a:r>
          </a:p>
          <a:p>
            <a:pPr algn="just"/>
            <a:r>
              <a:rPr lang="en-US" sz="1800" dirty="0"/>
              <a:t>It consists of a rotating shaft (rotor)and a stationary housing(stator).The primary or input winding is usually the rotor, with the stator as the secondary or output element. The rotor is excited through a pair of slip rings with an AC voltage. The field produced by this voltage induces a voltage into each of the stator phases. The magnitude of the induced voltage depends on the angle between the rotor fields and the resultant axis of the coils forming that stator phase. Since the axes of the three stator phases are 120° apart, the magnitudes of the stator output voltages can be written as: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953000"/>
            <a:ext cx="294382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811432"/>
            <a:ext cx="3143250" cy="168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0703" y="4765535"/>
            <a:ext cx="985172" cy="177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6772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867400"/>
          </a:xfrm>
        </p:spPr>
        <p:txBody>
          <a:bodyPr>
            <a:normAutofit/>
          </a:bodyPr>
          <a:lstStyle/>
          <a:p>
            <a:pPr algn="just"/>
            <a:endParaRPr lang="en-US" sz="2400" b="1" dirty="0"/>
          </a:p>
          <a:p>
            <a:pPr algn="just"/>
            <a:r>
              <a:rPr lang="en-US" sz="2400" b="1" dirty="0"/>
              <a:t>Resolvers</a:t>
            </a:r>
            <a:r>
              <a:rPr lang="en-US" sz="2400" dirty="0"/>
              <a:t> are similar, but they have two stator coils at a 90° orientation rather than the 120° configuration of the </a:t>
            </a:r>
            <a:r>
              <a:rPr lang="en-US" sz="2400" dirty="0" err="1"/>
              <a:t>synchro</a:t>
            </a:r>
            <a:r>
              <a:rPr lang="en-US" sz="2400" dirty="0"/>
              <a:t>. The output signal amplitudes vary with the sine and cosine of the rotation angle, as the inductive coupling between rotor and stator coils varies with the angular position of the rotor.</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491696"/>
            <a:ext cx="340319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429000"/>
            <a:ext cx="3200400" cy="2042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7358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Resolver</a:t>
            </a:r>
          </a:p>
        </p:txBody>
      </p:sp>
      <p:sp>
        <p:nvSpPr>
          <p:cNvPr id="3" name="Content Placeholder 2"/>
          <p:cNvSpPr>
            <a:spLocks noGrp="1"/>
          </p:cNvSpPr>
          <p:nvPr>
            <p:ph idx="1"/>
          </p:nvPr>
        </p:nvSpPr>
        <p:spPr/>
        <p:txBody>
          <a:bodyPr/>
          <a:lstStyle/>
          <a:p>
            <a:r>
              <a:rPr lang="en-US" dirty="0">
                <a:hlinkClick r:id="rId2"/>
              </a:rPr>
              <a:t>https://www.youtube.com/watch?v=7X7KBtx3D7o</a:t>
            </a:r>
            <a:endParaRPr lang="en-US" dirty="0"/>
          </a:p>
          <a:p>
            <a:r>
              <a:rPr lang="en-US" dirty="0">
                <a:hlinkClick r:id="rId3"/>
              </a:rPr>
              <a:t>https://www.youtube.com/watch?v=7PKJ52b1Qvs</a:t>
            </a:r>
            <a:r>
              <a:rPr lang="en-US" dirty="0"/>
              <a:t> </a:t>
            </a:r>
          </a:p>
          <a:p>
            <a:endParaRPr lang="en-US" dirty="0"/>
          </a:p>
        </p:txBody>
      </p:sp>
    </p:spTree>
    <p:extLst>
      <p:ext uri="{BB962C8B-B14F-4D97-AF65-F5344CB8AC3E}">
        <p14:creationId xmlns:p14="http://schemas.microsoft.com/office/powerpoint/2010/main" val="2727613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50665"/>
            <a:ext cx="8229600" cy="5257800"/>
          </a:xfrm>
        </p:spPr>
        <p:txBody>
          <a:bodyPr>
            <a:normAutofit/>
          </a:bodyPr>
          <a:lstStyle/>
          <a:p>
            <a:pPr algn="just"/>
            <a:r>
              <a:rPr lang="en-US" sz="2000" dirty="0"/>
              <a:t>Velocity or speed sensors measure by taking consecutive position measurements at known time intervals and computing the time rate of change of the position values or directly finding it based on different principles.</a:t>
            </a:r>
          </a:p>
          <a:p>
            <a:pPr algn="just"/>
            <a:r>
              <a:rPr lang="en-US" sz="2000" b="1" i="1" dirty="0"/>
              <a:t>Position Sensors </a:t>
            </a:r>
            <a:r>
              <a:rPr lang="en-US" sz="2000" dirty="0"/>
              <a:t>Basically, all position sensors when used within</a:t>
            </a:r>
            <a:r>
              <a:rPr lang="en-US" sz="2000" b="1" dirty="0"/>
              <a:t> </a:t>
            </a:r>
            <a:r>
              <a:rPr lang="en-US" sz="2000" dirty="0"/>
              <a:t>certain time bounds can give velocity, e.g., the number of pulses given by an incremental position encoder divided by the time consumed in doing so. But this scheme puts some computational load on the controller which may be busy in some other computations.</a:t>
            </a:r>
          </a:p>
          <a:p>
            <a:pPr algn="just"/>
            <a:r>
              <a:rPr lang="en-US" sz="2000" dirty="0"/>
              <a:t>The following sensors can directly find the velocity at any instant of time, and without much of computational load.</a:t>
            </a:r>
          </a:p>
          <a:p>
            <a:pPr lvl="1" algn="just"/>
            <a:r>
              <a:rPr lang="en-US" sz="2000" dirty="0"/>
              <a:t>Tachometers</a:t>
            </a:r>
          </a:p>
          <a:p>
            <a:pPr lvl="1" algn="just"/>
            <a:r>
              <a:rPr lang="en-US" sz="2000" dirty="0"/>
              <a:t>Hall Effect Sensors</a:t>
            </a:r>
          </a:p>
          <a:p>
            <a:pPr algn="just"/>
            <a:endParaRPr lang="en-US" sz="2000" dirty="0"/>
          </a:p>
          <a:p>
            <a:pPr algn="just"/>
            <a:endParaRPr lang="en-US" sz="2400" dirty="0"/>
          </a:p>
        </p:txBody>
      </p:sp>
      <p:sp>
        <p:nvSpPr>
          <p:cNvPr id="4" name="Title 1">
            <a:extLst>
              <a:ext uri="{FF2B5EF4-FFF2-40B4-BE49-F238E27FC236}">
                <a16:creationId xmlns:a16="http://schemas.microsoft.com/office/drawing/2014/main" id="{E0D87E84-1192-8261-CA15-6825F7B07182}"/>
              </a:ext>
            </a:extLst>
          </p:cNvPr>
          <p:cNvSpPr txBox="1">
            <a:spLocks/>
          </p:cNvSpPr>
          <p:nvPr/>
        </p:nvSpPr>
        <p:spPr>
          <a:xfrm>
            <a:off x="533400" y="704088"/>
            <a:ext cx="8153400" cy="667512"/>
          </a:xfrm>
          <a:prstGeom prst="rect">
            <a:avLst/>
          </a:prstGeom>
        </p:spPr>
        <p:txBody>
          <a:bodyPr vert="horz" lIns="0" rIns="0" bIns="0" anchor="b">
            <a:normAutofit fontScale="90000"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solidFill>
                  <a:srgbClr val="FF0000"/>
                </a:solidFill>
              </a:rPr>
              <a:t>Internal Sensors - Velocity Sensors</a:t>
            </a:r>
          </a:p>
        </p:txBody>
      </p:sp>
    </p:spTree>
    <p:extLst>
      <p:ext uri="{BB962C8B-B14F-4D97-AF65-F5344CB8AC3E}">
        <p14:creationId xmlns:p14="http://schemas.microsoft.com/office/powerpoint/2010/main" val="64874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304800" y="704088"/>
            <a:ext cx="8458200" cy="438912"/>
          </a:xfrm>
        </p:spPr>
        <p:txBody>
          <a:bodyPr>
            <a:noAutofit/>
          </a:bodyPr>
          <a:lstStyle/>
          <a:p>
            <a:pPr algn="ctr"/>
            <a:r>
              <a:rPr lang="en-US" sz="4000" b="1" dirty="0"/>
              <a:t>Why do robots need sensors?</a:t>
            </a:r>
            <a:endParaRPr lang="en-US" sz="4800" b="1" dirty="0"/>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513" y="2185988"/>
            <a:ext cx="3513137" cy="351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3354388"/>
            <a:ext cx="13239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5722938"/>
            <a:ext cx="44323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3850" y="1541463"/>
            <a:ext cx="64897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0319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Tachometers</a:t>
            </a:r>
          </a:p>
        </p:txBody>
      </p:sp>
      <p:sp>
        <p:nvSpPr>
          <p:cNvPr id="3" name="Content Placeholder 2"/>
          <p:cNvSpPr>
            <a:spLocks noGrp="1"/>
          </p:cNvSpPr>
          <p:nvPr>
            <p:ph idx="1"/>
          </p:nvPr>
        </p:nvSpPr>
        <p:spPr>
          <a:xfrm>
            <a:off x="381000" y="1183105"/>
            <a:ext cx="8001000" cy="4953000"/>
          </a:xfrm>
        </p:spPr>
        <p:txBody>
          <a:bodyPr>
            <a:noAutofit/>
          </a:bodyPr>
          <a:lstStyle/>
          <a:p>
            <a:pPr algn="just"/>
            <a:r>
              <a:rPr lang="en-US" sz="2000" dirty="0"/>
              <a:t>This measures the speed of rotation of an element. </a:t>
            </a:r>
          </a:p>
          <a:p>
            <a:pPr algn="just"/>
            <a:r>
              <a:rPr lang="en-US" sz="2000" dirty="0"/>
              <a:t>There are various types of tachometers in use but a simpler design is based on the Fleming’s rule, which states ‘the voltage produced is proportional to the rate of flux linkage.’</a:t>
            </a:r>
          </a:p>
          <a:p>
            <a:pPr algn="just"/>
            <a:r>
              <a:rPr lang="en-US" sz="2000" dirty="0"/>
              <a:t> It possess primary and secondary stators with </a:t>
            </a:r>
          </a:p>
          <a:p>
            <a:pPr marL="0" indent="0" algn="just">
              <a:buNone/>
            </a:pPr>
            <a:r>
              <a:rPr lang="en-US" sz="2000" dirty="0"/>
              <a:t>     fixed windings and a rotor with  permanent </a:t>
            </a:r>
          </a:p>
          <a:p>
            <a:pPr marL="0" indent="0" algn="just">
              <a:buNone/>
            </a:pPr>
            <a:r>
              <a:rPr lang="en-US" sz="2000" dirty="0"/>
              <a:t>     magnet.</a:t>
            </a:r>
          </a:p>
          <a:p>
            <a:pPr algn="just"/>
            <a:r>
              <a:rPr lang="en-US" sz="2000" dirty="0"/>
              <a:t>The rotor is attached to shaft of the motor.</a:t>
            </a:r>
          </a:p>
          <a:p>
            <a:pPr algn="just"/>
            <a:r>
              <a:rPr lang="en-US" sz="2000" dirty="0"/>
              <a:t>If the rotor is stationary, a constant output </a:t>
            </a:r>
          </a:p>
          <a:p>
            <a:pPr marL="0" indent="0" algn="just">
              <a:buNone/>
            </a:pPr>
            <a:r>
              <a:rPr lang="en-US" sz="2000" dirty="0"/>
              <a:t>    voltage will be obtained.</a:t>
            </a:r>
          </a:p>
          <a:p>
            <a:pPr algn="just"/>
            <a:r>
              <a:rPr lang="en-US" sz="2000" dirty="0"/>
              <a:t>If the rotor is moving, output voltage proportional to speed of rotor is obtained.</a:t>
            </a:r>
          </a:p>
          <a:p>
            <a:pPr algn="just"/>
            <a:r>
              <a:rPr lang="en-US" sz="2000" dirty="0"/>
              <a:t>This information is digitized using an analog-to-digital converter and passed on to the computer.</a:t>
            </a:r>
          </a:p>
        </p:txBody>
      </p:sp>
      <p:pic>
        <p:nvPicPr>
          <p:cNvPr id="5" name="Picture 4">
            <a:extLst>
              <a:ext uri="{FF2B5EF4-FFF2-40B4-BE49-F238E27FC236}">
                <a16:creationId xmlns:a16="http://schemas.microsoft.com/office/drawing/2014/main" id="{71ADDC1D-473A-E8FE-0F27-89A22C10AD3F}"/>
              </a:ext>
            </a:extLst>
          </p:cNvPr>
          <p:cNvPicPr>
            <a:picLocks noChangeAspect="1"/>
          </p:cNvPicPr>
          <p:nvPr/>
        </p:nvPicPr>
        <p:blipFill>
          <a:blip r:embed="rId2"/>
          <a:stretch>
            <a:fillRect/>
          </a:stretch>
        </p:blipFill>
        <p:spPr>
          <a:xfrm>
            <a:off x="5867400" y="2286000"/>
            <a:ext cx="3212783" cy="2154025"/>
          </a:xfrm>
          <a:prstGeom prst="rect">
            <a:avLst/>
          </a:prstGeom>
        </p:spPr>
      </p:pic>
    </p:spTree>
    <p:extLst>
      <p:ext uri="{BB962C8B-B14F-4D97-AF65-F5344CB8AC3E}">
        <p14:creationId xmlns:p14="http://schemas.microsoft.com/office/powerpoint/2010/main" val="10650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04088"/>
            <a:ext cx="8382000" cy="591312"/>
          </a:xfrm>
        </p:spPr>
        <p:txBody>
          <a:bodyPr>
            <a:normAutofit fontScale="90000"/>
          </a:bodyPr>
          <a:lstStyle/>
          <a:p>
            <a:r>
              <a:rPr lang="en-US" dirty="0"/>
              <a:t>Hall Effect Sensors</a:t>
            </a:r>
          </a:p>
        </p:txBody>
      </p:sp>
      <p:sp>
        <p:nvSpPr>
          <p:cNvPr id="4" name="Rectangle 3"/>
          <p:cNvSpPr/>
          <p:nvPr/>
        </p:nvSpPr>
        <p:spPr>
          <a:xfrm>
            <a:off x="304800" y="1524000"/>
            <a:ext cx="4038601" cy="4524315"/>
          </a:xfrm>
          <a:prstGeom prst="rect">
            <a:avLst/>
          </a:prstGeom>
        </p:spPr>
        <p:txBody>
          <a:bodyPr wrap="square">
            <a:spAutoFit/>
          </a:bodyPr>
          <a:lstStyle/>
          <a:p>
            <a:pPr algn="just"/>
            <a:r>
              <a:rPr lang="en-US" sz="1600" dirty="0"/>
              <a:t> Hall Effect : On a thin strip of a conductor, electrons flow in a straight line when electricity is applied. When this charged conductor comes in contact with the magnetic field which is in a perpendicular direction to the motion of electrons, the electrons get deflected. Some electrons get collected on one side while some on another side. Due to this, one of the conductor’s plane behaves as negatively charged while the other behaves as positively charged. This creates potential difference and voltage is generated. This voltage is called the Hall voltage. Higher the magnetic field value, higher the voltage level. If one provides a ring magnet, the voltage produced is proportional to the speed of rotation of the magnet.</a:t>
            </a:r>
          </a:p>
        </p:txBody>
      </p:sp>
      <p:sp>
        <p:nvSpPr>
          <p:cNvPr id="5" name="Rectangle 4"/>
          <p:cNvSpPr/>
          <p:nvPr/>
        </p:nvSpPr>
        <p:spPr>
          <a:xfrm>
            <a:off x="3657600" y="6248206"/>
            <a:ext cx="5257800" cy="369332"/>
          </a:xfrm>
          <a:prstGeom prst="rect">
            <a:avLst/>
          </a:prstGeom>
        </p:spPr>
        <p:txBody>
          <a:bodyPr wrap="square">
            <a:spAutoFit/>
          </a:bodyPr>
          <a:lstStyle/>
          <a:p>
            <a:r>
              <a:rPr lang="en-US" dirty="0"/>
              <a:t>https://www.youtube.com/watch?v=wpAA3qeOYiI</a:t>
            </a:r>
          </a:p>
        </p:txBody>
      </p:sp>
      <p:pic>
        <p:nvPicPr>
          <p:cNvPr id="7" name="Picture 6">
            <a:extLst>
              <a:ext uri="{FF2B5EF4-FFF2-40B4-BE49-F238E27FC236}">
                <a16:creationId xmlns:a16="http://schemas.microsoft.com/office/drawing/2014/main" id="{60487F7B-7C17-B3B9-6BAE-589483F0104F}"/>
              </a:ext>
            </a:extLst>
          </p:cNvPr>
          <p:cNvPicPr>
            <a:picLocks noChangeAspect="1"/>
          </p:cNvPicPr>
          <p:nvPr/>
        </p:nvPicPr>
        <p:blipFill>
          <a:blip r:embed="rId2"/>
          <a:stretch>
            <a:fillRect/>
          </a:stretch>
        </p:blipFill>
        <p:spPr>
          <a:xfrm>
            <a:off x="4800600" y="1424372"/>
            <a:ext cx="4258269" cy="3639058"/>
          </a:xfrm>
          <a:prstGeom prst="rect">
            <a:avLst/>
          </a:prstGeom>
        </p:spPr>
      </p:pic>
    </p:spTree>
    <p:extLst>
      <p:ext uri="{BB962C8B-B14F-4D97-AF65-F5344CB8AC3E}">
        <p14:creationId xmlns:p14="http://schemas.microsoft.com/office/powerpoint/2010/main" val="2320686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91312"/>
          </a:xfrm>
        </p:spPr>
        <p:txBody>
          <a:bodyPr>
            <a:noAutofit/>
          </a:bodyPr>
          <a:lstStyle/>
          <a:p>
            <a:r>
              <a:rPr lang="en-US" sz="4000" dirty="0">
                <a:solidFill>
                  <a:srgbClr val="FF0000"/>
                </a:solidFill>
              </a:rPr>
              <a:t>Internal Sensors - Acceleration Sensors</a:t>
            </a:r>
          </a:p>
        </p:txBody>
      </p:sp>
      <p:sp>
        <p:nvSpPr>
          <p:cNvPr id="3" name="Content Placeholder 2"/>
          <p:cNvSpPr>
            <a:spLocks noGrp="1"/>
          </p:cNvSpPr>
          <p:nvPr>
            <p:ph idx="1"/>
          </p:nvPr>
        </p:nvSpPr>
        <p:spPr>
          <a:xfrm>
            <a:off x="457200" y="1447800"/>
            <a:ext cx="8229600" cy="4876800"/>
          </a:xfrm>
        </p:spPr>
        <p:txBody>
          <a:bodyPr>
            <a:normAutofit/>
          </a:bodyPr>
          <a:lstStyle/>
          <a:p>
            <a:r>
              <a:rPr lang="en-US" sz="1800" dirty="0"/>
              <a:t>Acceleration can be found as the time rate of change of velocities obtained from velocity sensors. But this will put heavy computational load on the computer and can affect the speed of operation of the system.</a:t>
            </a:r>
          </a:p>
          <a:p>
            <a:r>
              <a:rPr lang="en-US" sz="1800" dirty="0"/>
              <a:t>An alternate method to find acceleration is to measure the force which is the result of mass times acceleration.</a:t>
            </a:r>
          </a:p>
          <a:p>
            <a:r>
              <a:rPr lang="en-US" sz="1800" dirty="0"/>
              <a:t>For </a:t>
            </a:r>
            <a:r>
              <a:rPr lang="en-US" sz="1800" dirty="0" err="1"/>
              <a:t>eg</a:t>
            </a:r>
            <a:r>
              <a:rPr lang="en-US" sz="1800" dirty="0"/>
              <a:t>: forces are measured using strain gauges for which the formula is</a:t>
            </a:r>
          </a:p>
          <a:p>
            <a:endParaRPr lang="en-US" sz="1800" dirty="0"/>
          </a:p>
          <a:p>
            <a:endParaRPr lang="en-US" sz="1800" dirty="0"/>
          </a:p>
          <a:p>
            <a:endParaRPr lang="en-US" sz="1800" dirty="0"/>
          </a:p>
          <a:p>
            <a:r>
              <a:rPr lang="en-US" sz="1800" dirty="0"/>
              <a:t>Where F is the force , ∆R is the change in resistance , A is the cross sectional area on which the force is applied , E is the modulus of elasticity of strain gauge material, R is the original resistance and G is the gauge factor. Then acceleration a is given by</a:t>
            </a:r>
          </a:p>
          <a:p>
            <a:pPr marL="0" indent="0">
              <a:buNone/>
            </a:pPr>
            <a:r>
              <a:rPr lang="en-US" sz="1800" dirty="0"/>
              <a:t>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280158"/>
            <a:ext cx="1289902" cy="83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0" y="5747266"/>
            <a:ext cx="3048000" cy="369332"/>
          </a:xfrm>
          <a:prstGeom prst="rect">
            <a:avLst/>
          </a:prstGeom>
          <a:noFill/>
        </p:spPr>
        <p:txBody>
          <a:bodyPr wrap="square" rtlCol="0">
            <a:spAutoFit/>
          </a:bodyPr>
          <a:lstStyle/>
          <a:p>
            <a:r>
              <a:rPr lang="en-US" dirty="0"/>
              <a:t>A = F/m = ∆RAE/</a:t>
            </a:r>
            <a:r>
              <a:rPr lang="en-US" dirty="0" err="1"/>
              <a:t>RGm</a:t>
            </a:r>
            <a:endParaRPr lang="en-US" dirty="0"/>
          </a:p>
        </p:txBody>
      </p:sp>
    </p:spTree>
    <p:extLst>
      <p:ext uri="{BB962C8B-B14F-4D97-AF65-F5344CB8AC3E}">
        <p14:creationId xmlns:p14="http://schemas.microsoft.com/office/powerpoint/2010/main" val="3913647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a:bodyPr>
          <a:lstStyle/>
          <a:p>
            <a:r>
              <a:rPr lang="en-US" sz="2800" dirty="0"/>
              <a:t>Gauge Factor</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6629400" cy="283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986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896112"/>
          </a:xfrm>
        </p:spPr>
        <p:txBody>
          <a:bodyPr/>
          <a:lstStyle/>
          <a:p>
            <a:r>
              <a:rPr lang="en-US" dirty="0">
                <a:solidFill>
                  <a:srgbClr val="FF0000"/>
                </a:solidFill>
              </a:rPr>
              <a:t>Internal Sensors - Force Sensors</a:t>
            </a:r>
          </a:p>
        </p:txBody>
      </p:sp>
      <p:sp>
        <p:nvSpPr>
          <p:cNvPr id="3" name="Content Placeholder 2"/>
          <p:cNvSpPr>
            <a:spLocks noGrp="1"/>
          </p:cNvSpPr>
          <p:nvPr>
            <p:ph idx="1"/>
          </p:nvPr>
        </p:nvSpPr>
        <p:spPr>
          <a:xfrm>
            <a:off x="381000" y="1676400"/>
            <a:ext cx="8305800" cy="4648200"/>
          </a:xfrm>
        </p:spPr>
        <p:txBody>
          <a:bodyPr/>
          <a:lstStyle/>
          <a:p>
            <a:pPr algn="just"/>
            <a:r>
              <a:rPr lang="en-US" sz="2000" dirty="0"/>
              <a:t>A </a:t>
            </a:r>
            <a:r>
              <a:rPr lang="en-US" sz="2000" b="1" dirty="0"/>
              <a:t>Force Sensor</a:t>
            </a:r>
            <a:r>
              <a:rPr lang="en-US" sz="2000" dirty="0"/>
              <a:t> is a </a:t>
            </a:r>
            <a:r>
              <a:rPr lang="en-US" sz="2000" b="1" dirty="0"/>
              <a:t>sensor</a:t>
            </a:r>
            <a:r>
              <a:rPr lang="en-US" sz="2000" dirty="0"/>
              <a:t> that helps in measuring the amount of </a:t>
            </a:r>
            <a:r>
              <a:rPr lang="en-US" sz="2000" b="1" dirty="0"/>
              <a:t>force</a:t>
            </a:r>
            <a:r>
              <a:rPr lang="en-US" sz="2000" dirty="0"/>
              <a:t> applied to an object.</a:t>
            </a:r>
          </a:p>
          <a:p>
            <a:pPr algn="just"/>
            <a:r>
              <a:rPr lang="en-US" sz="2000" dirty="0"/>
              <a:t>A spring balance is an example of a force sensor in which a force, namely, the weight, is applied to the scale pan that causes displacement, i.e., the spring stretches. The displacement is then a measure of the force. There exist other types of force sensors</a:t>
            </a:r>
          </a:p>
          <a:p>
            <a:pPr lvl="1"/>
            <a:r>
              <a:rPr lang="en-US" sz="2000" dirty="0"/>
              <a:t>Strain Gauge based force sensor</a:t>
            </a:r>
          </a:p>
          <a:p>
            <a:pPr lvl="1"/>
            <a:r>
              <a:rPr lang="en-US" sz="2000" dirty="0"/>
              <a:t>Piezoelectric based</a:t>
            </a:r>
          </a:p>
          <a:p>
            <a:pPr lvl="1"/>
            <a:r>
              <a:rPr lang="en-US" sz="2000" dirty="0"/>
              <a:t>Current based</a:t>
            </a:r>
          </a:p>
        </p:txBody>
      </p:sp>
    </p:spTree>
    <p:extLst>
      <p:ext uri="{BB962C8B-B14F-4D97-AF65-F5344CB8AC3E}">
        <p14:creationId xmlns:p14="http://schemas.microsoft.com/office/powerpoint/2010/main" val="2268109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Strain Gauge based force sensor</a:t>
            </a:r>
          </a:p>
        </p:txBody>
      </p:sp>
      <p:sp>
        <p:nvSpPr>
          <p:cNvPr id="3" name="Content Placeholder 2"/>
          <p:cNvSpPr>
            <a:spLocks noGrp="1"/>
          </p:cNvSpPr>
          <p:nvPr>
            <p:ph idx="1"/>
          </p:nvPr>
        </p:nvSpPr>
        <p:spPr>
          <a:xfrm>
            <a:off x="304800" y="1219200"/>
            <a:ext cx="8382000" cy="5105400"/>
          </a:xfrm>
        </p:spPr>
        <p:txBody>
          <a:bodyPr>
            <a:normAutofit lnSpcReduction="10000"/>
          </a:bodyPr>
          <a:lstStyle/>
          <a:p>
            <a:pPr algn="just"/>
            <a:r>
              <a:rPr lang="en-US" sz="2000" dirty="0"/>
              <a:t>The principle of this type of sensors is that the elongation of a conductor increases its resistance. Typical resistances for strain gauges are 50-100 ohms. The increase in resistance is due to</a:t>
            </a:r>
          </a:p>
          <a:p>
            <a:pPr lvl="1" algn="just"/>
            <a:r>
              <a:rPr lang="en-US" sz="1800" dirty="0"/>
              <a:t>Increase in the length of the conductor; and Decrease in the cross-section area of the conductor.</a:t>
            </a:r>
          </a:p>
          <a:p>
            <a:pPr algn="just"/>
            <a:r>
              <a:rPr lang="en-US" sz="2000" dirty="0"/>
              <a:t>Strain gauges are made of electrical conductors, usually wire or foil, etched on a base material, as shown in Fig. They are glued on the surfaces where strains are to be measured.</a:t>
            </a:r>
          </a:p>
          <a:p>
            <a:pPr algn="just"/>
            <a:endParaRPr lang="en-US" sz="2000" dirty="0"/>
          </a:p>
          <a:p>
            <a:pPr algn="just"/>
            <a:endParaRPr lang="en-US" sz="2000" dirty="0"/>
          </a:p>
          <a:p>
            <a:pPr algn="just"/>
            <a:endParaRPr lang="en-US" sz="2000" dirty="0"/>
          </a:p>
          <a:p>
            <a:pPr algn="just"/>
            <a:endParaRPr lang="en-US" sz="2000" dirty="0"/>
          </a:p>
          <a:p>
            <a:pPr algn="just"/>
            <a:r>
              <a:rPr lang="en-US" sz="2000" dirty="0"/>
              <a:t>The strains cause changes in the resistances of the strain gauges, which are measured by attaching them to the Wheatstone bridge circuit as one of the four resistances.</a:t>
            </a:r>
          </a:p>
          <a:p>
            <a:pPr marL="0" indent="0">
              <a:buNone/>
            </a:pPr>
            <a:r>
              <a:rPr lang="en-US" sz="2000" dirty="0"/>
              <a:t>	</a:t>
            </a:r>
          </a:p>
          <a:p>
            <a:pPr algn="just"/>
            <a:endParaRPr 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581400"/>
            <a:ext cx="211455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1960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724400"/>
          </a:xfrm>
        </p:spPr>
        <p:txBody>
          <a:bodyPr>
            <a:normAutofit/>
          </a:bodyPr>
          <a:lstStyle/>
          <a:p>
            <a:r>
              <a:rPr lang="en-US" sz="2000" dirty="0"/>
              <a:t>In order to enhance the output voltage and cancel away the resistance changes due to the change in temperature, two strain gauges are used, as shown in Fig, to measure the force at the end of the cantilever beam.</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200400"/>
            <a:ext cx="258127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486400" y="6096000"/>
            <a:ext cx="3200400" cy="369332"/>
          </a:xfrm>
          <a:prstGeom prst="rect">
            <a:avLst/>
          </a:prstGeom>
          <a:noFill/>
        </p:spPr>
        <p:txBody>
          <a:bodyPr wrap="square" rtlCol="0">
            <a:spAutoFit/>
          </a:bodyPr>
          <a:lstStyle/>
          <a:p>
            <a:r>
              <a:rPr lang="en-US" dirty="0"/>
              <a:t>Wheatstone’s bridge circuit</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214744"/>
            <a:ext cx="4124001"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38200" y="5953692"/>
            <a:ext cx="4038600" cy="369332"/>
          </a:xfrm>
          <a:prstGeom prst="rect">
            <a:avLst/>
          </a:prstGeom>
          <a:noFill/>
        </p:spPr>
        <p:txBody>
          <a:bodyPr wrap="square" rtlCol="0">
            <a:spAutoFit/>
          </a:bodyPr>
          <a:lstStyle/>
          <a:p>
            <a:r>
              <a:rPr lang="en-US" dirty="0"/>
              <a:t>Cantilever beam with strain gauge</a:t>
            </a:r>
          </a:p>
        </p:txBody>
      </p:sp>
      <p:sp>
        <p:nvSpPr>
          <p:cNvPr id="9" name="Title 1"/>
          <p:cNvSpPr>
            <a:spLocks noGrp="1"/>
          </p:cNvSpPr>
          <p:nvPr>
            <p:ph type="title"/>
          </p:nvPr>
        </p:nvSpPr>
        <p:spPr>
          <a:xfrm>
            <a:off x="381000" y="704088"/>
            <a:ext cx="8305800" cy="515112"/>
          </a:xfrm>
        </p:spPr>
        <p:txBody>
          <a:bodyPr>
            <a:normAutofit fontScale="90000"/>
          </a:bodyPr>
          <a:lstStyle/>
          <a:p>
            <a:r>
              <a:rPr lang="en-US" dirty="0"/>
              <a:t>Strain Gauge based force sensor</a:t>
            </a:r>
          </a:p>
        </p:txBody>
      </p:sp>
    </p:spTree>
    <p:extLst>
      <p:ext uri="{BB962C8B-B14F-4D97-AF65-F5344CB8AC3E}">
        <p14:creationId xmlns:p14="http://schemas.microsoft.com/office/powerpoint/2010/main" val="1908996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515112"/>
          </a:xfrm>
        </p:spPr>
        <p:txBody>
          <a:bodyPr>
            <a:normAutofit fontScale="90000"/>
          </a:bodyPr>
          <a:lstStyle/>
          <a:p>
            <a:r>
              <a:rPr lang="en-US" dirty="0"/>
              <a:t>Piezoelectric based force sensor</a:t>
            </a:r>
          </a:p>
        </p:txBody>
      </p:sp>
      <p:sp>
        <p:nvSpPr>
          <p:cNvPr id="3" name="Content Placeholder 2"/>
          <p:cNvSpPr>
            <a:spLocks noGrp="1"/>
          </p:cNvSpPr>
          <p:nvPr>
            <p:ph idx="1"/>
          </p:nvPr>
        </p:nvSpPr>
        <p:spPr>
          <a:xfrm>
            <a:off x="457200" y="1447800"/>
            <a:ext cx="8534400" cy="3200400"/>
          </a:xfrm>
        </p:spPr>
        <p:txBody>
          <a:bodyPr>
            <a:normAutofit fontScale="92500" lnSpcReduction="10000"/>
          </a:bodyPr>
          <a:lstStyle/>
          <a:p>
            <a:pPr algn="just"/>
            <a:r>
              <a:rPr lang="en-US" sz="2000" dirty="0"/>
              <a:t>A </a:t>
            </a:r>
            <a:r>
              <a:rPr lang="en-US" sz="2000" b="1" dirty="0"/>
              <a:t>piezoelectric sensor</a:t>
            </a:r>
            <a:r>
              <a:rPr lang="en-US" sz="2000" dirty="0"/>
              <a:t> is a device that uses the </a:t>
            </a:r>
            <a:r>
              <a:rPr lang="en-US" sz="2000" b="1" dirty="0"/>
              <a:t>piezoelectric</a:t>
            </a:r>
            <a:r>
              <a:rPr lang="en-US" sz="2000" dirty="0"/>
              <a:t> </a:t>
            </a:r>
            <a:r>
              <a:rPr lang="en-US" sz="2000" b="1" dirty="0"/>
              <a:t>effect </a:t>
            </a:r>
            <a:r>
              <a:rPr lang="en-US" sz="2000" dirty="0"/>
              <a:t>to measure changes in pressure, acceleration, temperature, strain, or force by converting them to an electrical charge.</a:t>
            </a:r>
          </a:p>
          <a:p>
            <a:pPr algn="just"/>
            <a:r>
              <a:rPr lang="en-US" sz="2000" dirty="0"/>
              <a:t>Piezoelectric Effect is the ability of certain materials to generate an electric charge in response to applied mechanical stress. The word Piezoelectric is derived from the Greek “piezein” which means to squeeze or press, and “piezo”, which is Greek for “push”.</a:t>
            </a:r>
          </a:p>
          <a:p>
            <a:pPr algn="just"/>
            <a:r>
              <a:rPr lang="en-US" sz="2000" dirty="0"/>
              <a:t>When piezoelectric material is placed under mechanical stress, a shifting of the positive and negative charge centers in the material takes place, which then results in an external electrical field. When reversed, an outer electrical field either stretches or compresses the piezoelectric material. </a:t>
            </a:r>
          </a:p>
        </p:txBody>
      </p:sp>
      <p:pic>
        <p:nvPicPr>
          <p:cNvPr id="4" name="Picture 3"/>
          <p:cNvPicPr>
            <a:picLocks noChangeAspect="1"/>
          </p:cNvPicPr>
          <p:nvPr/>
        </p:nvPicPr>
        <p:blipFill>
          <a:blip r:embed="rId2"/>
          <a:stretch>
            <a:fillRect/>
          </a:stretch>
        </p:blipFill>
        <p:spPr>
          <a:xfrm>
            <a:off x="5562600" y="4495800"/>
            <a:ext cx="2971800" cy="2225121"/>
          </a:xfrm>
          <a:prstGeom prst="rect">
            <a:avLst/>
          </a:prstGeom>
        </p:spPr>
      </p:pic>
      <p:sp>
        <p:nvSpPr>
          <p:cNvPr id="5" name="Rectangle 4"/>
          <p:cNvSpPr/>
          <p:nvPr/>
        </p:nvSpPr>
        <p:spPr>
          <a:xfrm>
            <a:off x="228600" y="4977418"/>
            <a:ext cx="5181600" cy="1261884"/>
          </a:xfrm>
          <a:prstGeom prst="rect">
            <a:avLst/>
          </a:prstGeom>
        </p:spPr>
        <p:txBody>
          <a:bodyPr wrap="square">
            <a:spAutoFit/>
          </a:bodyPr>
          <a:lstStyle/>
          <a:p>
            <a:pPr algn="just"/>
            <a:r>
              <a:rPr lang="en-US" sz="1900" dirty="0"/>
              <a:t>Some naturally piezoelectric occurring materials include </a:t>
            </a:r>
            <a:r>
              <a:rPr lang="en-US" sz="1900" dirty="0" err="1"/>
              <a:t>Berlinite</a:t>
            </a:r>
            <a:r>
              <a:rPr lang="en-US" sz="1900" dirty="0"/>
              <a:t> (structurally identical to quartz), cane sugar, quartz, Rochelle salt, topaz and  tourmaline.</a:t>
            </a:r>
          </a:p>
        </p:txBody>
      </p:sp>
    </p:spTree>
    <p:extLst>
      <p:ext uri="{BB962C8B-B14F-4D97-AF65-F5344CB8AC3E}">
        <p14:creationId xmlns:p14="http://schemas.microsoft.com/office/powerpoint/2010/main" val="1345331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Current based force sensor</a:t>
            </a:r>
          </a:p>
        </p:txBody>
      </p:sp>
      <p:sp>
        <p:nvSpPr>
          <p:cNvPr id="3" name="Content Placeholder 2"/>
          <p:cNvSpPr>
            <a:spLocks noGrp="1"/>
          </p:cNvSpPr>
          <p:nvPr>
            <p:ph idx="1"/>
          </p:nvPr>
        </p:nvSpPr>
        <p:spPr>
          <a:xfrm>
            <a:off x="381000" y="1447800"/>
            <a:ext cx="8305800" cy="4876800"/>
          </a:xfrm>
        </p:spPr>
        <p:txBody>
          <a:bodyPr>
            <a:normAutofit/>
          </a:bodyPr>
          <a:lstStyle/>
          <a:p>
            <a:pPr algn="just"/>
            <a:r>
              <a:rPr lang="en-US" sz="2400" dirty="0"/>
              <a:t>The torque provided by an electric motor is a function of the current drawn.</a:t>
            </a:r>
          </a:p>
          <a:p>
            <a:pPr algn="just"/>
            <a:r>
              <a:rPr lang="en-US" sz="2400" dirty="0"/>
              <a:t>Hence the measure of this current along with the known motor characteristics gives the torque sensing.</a:t>
            </a:r>
          </a:p>
        </p:txBody>
      </p:sp>
    </p:spTree>
    <p:extLst>
      <p:ext uri="{BB962C8B-B14F-4D97-AF65-F5344CB8AC3E}">
        <p14:creationId xmlns:p14="http://schemas.microsoft.com/office/powerpoint/2010/main" val="336378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15112"/>
          </a:xfrm>
        </p:spPr>
        <p:txBody>
          <a:bodyPr>
            <a:normAutofit fontScale="90000"/>
          </a:bodyPr>
          <a:lstStyle/>
          <a:p>
            <a:r>
              <a:rPr lang="en-US" dirty="0"/>
              <a:t>Tutorial</a:t>
            </a:r>
          </a:p>
        </p:txBody>
      </p:sp>
      <p:sp>
        <p:nvSpPr>
          <p:cNvPr id="4" name="TextBox 3"/>
          <p:cNvSpPr txBox="1"/>
          <p:nvPr/>
        </p:nvSpPr>
        <p:spPr>
          <a:xfrm>
            <a:off x="393103" y="1186935"/>
            <a:ext cx="8191948" cy="923330"/>
          </a:xfrm>
          <a:prstGeom prst="rect">
            <a:avLst/>
          </a:prstGeom>
          <a:noFill/>
        </p:spPr>
        <p:txBody>
          <a:bodyPr wrap="square" rtlCol="0">
            <a:spAutoFit/>
          </a:bodyPr>
          <a:lstStyle/>
          <a:p>
            <a:pPr indent="-342900">
              <a:buAutoNum type="arabicPeriod"/>
            </a:pPr>
            <a:r>
              <a:rPr lang="en-US" dirty="0">
                <a:latin typeface="Times New Roman" pitchFamily="18" charset="0"/>
                <a:cs typeface="Times New Roman" pitchFamily="18" charset="0"/>
              </a:rPr>
              <a:t>For a strain gauge, if gauge factor G=2 ,resistance R = 100</a:t>
            </a:r>
            <a:r>
              <a:rPr lang="el-GR" dirty="0">
                <a:latin typeface="Times New Roman" pitchFamily="18" charset="0"/>
                <a:cs typeface="Times New Roman" pitchFamily="18" charset="0"/>
              </a:rPr>
              <a:t>Ω</a:t>
            </a:r>
            <a:r>
              <a:rPr lang="en-US" dirty="0">
                <a:latin typeface="Times New Roman" pitchFamily="18" charset="0"/>
                <a:cs typeface="Times New Roman" pitchFamily="18" charset="0"/>
              </a:rPr>
              <a:t> and € = 10</a:t>
            </a:r>
            <a:r>
              <a:rPr lang="en-US" baseline="30000" dirty="0">
                <a:latin typeface="Times New Roman" pitchFamily="18" charset="0"/>
                <a:cs typeface="Times New Roman" pitchFamily="18" charset="0"/>
              </a:rPr>
              <a:t>-6 </a:t>
            </a:r>
            <a:r>
              <a:rPr lang="en-US" dirty="0">
                <a:latin typeface="Times New Roman" pitchFamily="18" charset="0"/>
                <a:cs typeface="Times New Roman" pitchFamily="18" charset="0"/>
              </a:rPr>
              <a:t>then  Compute the change in resistance.</a:t>
            </a:r>
          </a:p>
          <a:p>
            <a:endParaRPr lang="en-US" dirty="0">
              <a:latin typeface="Times New Roman" pitchFamily="18" charset="0"/>
              <a:cs typeface="Times New Roman" pitchFamily="18" charset="0"/>
            </a:endParaRPr>
          </a:p>
        </p:txBody>
      </p:sp>
      <p:sp>
        <p:nvSpPr>
          <p:cNvPr id="6" name="TextBox 5"/>
          <p:cNvSpPr txBox="1"/>
          <p:nvPr/>
        </p:nvSpPr>
        <p:spPr>
          <a:xfrm>
            <a:off x="393102" y="2008070"/>
            <a:ext cx="7912697" cy="923330"/>
          </a:xfrm>
          <a:prstGeom prst="rect">
            <a:avLst/>
          </a:prstGeom>
          <a:noFill/>
        </p:spPr>
        <p:txBody>
          <a:bodyPr wrap="square" rtlCol="0">
            <a:spAutoFit/>
          </a:bodyPr>
          <a:lstStyle/>
          <a:p>
            <a:r>
              <a:rPr lang="en-US" dirty="0"/>
              <a:t>2</a:t>
            </a:r>
            <a:r>
              <a:rPr lang="en-US" dirty="0">
                <a:latin typeface="Times New Roman" pitchFamily="18" charset="0"/>
                <a:cs typeface="Times New Roman" pitchFamily="18" charset="0"/>
              </a:rPr>
              <a:t>. If strain gauge with € = 0.1 is used to measure applied force, F on a member of cross sectional area, A =10m</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 , and Young’s Modulus E = 6.9 *10</a:t>
            </a:r>
            <a:r>
              <a:rPr lang="en-US" baseline="30000" dirty="0">
                <a:latin typeface="Times New Roman" pitchFamily="18" charset="0"/>
                <a:cs typeface="Times New Roman" pitchFamily="18" charset="0"/>
              </a:rPr>
              <a:t>-10</a:t>
            </a:r>
            <a:r>
              <a:rPr lang="en-US" dirty="0">
                <a:latin typeface="Times New Roman" pitchFamily="18" charset="0"/>
                <a:cs typeface="Times New Roman" pitchFamily="18" charset="0"/>
              </a:rPr>
              <a:t>N/m</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 then Find the force F and hence find acceleration a ,if m = 3kg.</a:t>
            </a:r>
          </a:p>
        </p:txBody>
      </p:sp>
    </p:spTree>
    <p:extLst>
      <p:ext uri="{BB962C8B-B14F-4D97-AF65-F5344CB8AC3E}">
        <p14:creationId xmlns:p14="http://schemas.microsoft.com/office/powerpoint/2010/main" val="36703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dirty="0"/>
              <a:t>Why do robots need sensors?</a:t>
            </a:r>
            <a:endParaRPr lang="en-US" dirty="0"/>
          </a:p>
        </p:txBody>
      </p:sp>
      <p:pic>
        <p:nvPicPr>
          <p:cNvPr id="993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2379663"/>
            <a:ext cx="428307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700" y="1693863"/>
            <a:ext cx="28575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5980113"/>
            <a:ext cx="26289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4" name="Picture 6" descr="miniRob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225" y="3841750"/>
            <a:ext cx="508000" cy="1041400"/>
          </a:xfrm>
          <a:prstGeom prst="rect">
            <a:avLst/>
          </a:prstGeom>
          <a:noFill/>
          <a:extLst>
            <a:ext uri="{909E8E84-426E-40DD-AFC4-6F175D3DCCD1}">
              <a14:hiddenFill xmlns:a14="http://schemas.microsoft.com/office/drawing/2010/main">
                <a:solidFill>
                  <a:srgbClr val="FFFFFF"/>
                </a:solidFill>
              </a14:hiddenFill>
            </a:ext>
          </a:extLst>
        </p:spPr>
      </p:pic>
      <p:pic>
        <p:nvPicPr>
          <p:cNvPr id="9933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125" y="3309938"/>
            <a:ext cx="3302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130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Sensors</a:t>
            </a:r>
          </a:p>
        </p:txBody>
      </p:sp>
      <p:sp>
        <p:nvSpPr>
          <p:cNvPr id="3" name="Content Placeholder 2"/>
          <p:cNvSpPr>
            <a:spLocks noGrp="1"/>
          </p:cNvSpPr>
          <p:nvPr>
            <p:ph idx="1"/>
          </p:nvPr>
        </p:nvSpPr>
        <p:spPr>
          <a:xfrm>
            <a:off x="457200" y="1935480"/>
            <a:ext cx="8458200" cy="4389120"/>
          </a:xfrm>
        </p:spPr>
        <p:txBody>
          <a:bodyPr/>
          <a:lstStyle/>
          <a:p>
            <a:r>
              <a:rPr lang="en-US" dirty="0"/>
              <a:t>They are primarily used to learn more about a robot’s environment, especially the objects being manipulated. </a:t>
            </a:r>
          </a:p>
          <a:p>
            <a:endParaRPr lang="en-US" dirty="0"/>
          </a:p>
          <a:p>
            <a:r>
              <a:rPr lang="en-US" dirty="0"/>
              <a:t>External sensors can be divided into</a:t>
            </a:r>
          </a:p>
          <a:p>
            <a:pPr lvl="1"/>
            <a:r>
              <a:rPr lang="en-US" dirty="0"/>
              <a:t>Contact type</a:t>
            </a:r>
          </a:p>
          <a:p>
            <a:pPr lvl="1"/>
            <a:r>
              <a:rPr lang="en-US" dirty="0"/>
              <a:t>Non contact type</a:t>
            </a:r>
          </a:p>
        </p:txBody>
      </p:sp>
    </p:spTree>
    <p:extLst>
      <p:ext uri="{BB962C8B-B14F-4D97-AF65-F5344CB8AC3E}">
        <p14:creationId xmlns:p14="http://schemas.microsoft.com/office/powerpoint/2010/main" val="3307654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667512"/>
          </a:xfrm>
        </p:spPr>
        <p:txBody>
          <a:bodyPr>
            <a:normAutofit fontScale="90000"/>
          </a:bodyPr>
          <a:lstStyle/>
          <a:p>
            <a:r>
              <a:rPr lang="en-US" sz="5400" dirty="0"/>
              <a:t>Contact type</a:t>
            </a:r>
            <a:endParaRPr lang="en-US" dirty="0"/>
          </a:p>
        </p:txBody>
      </p:sp>
      <p:sp>
        <p:nvSpPr>
          <p:cNvPr id="3" name="Content Placeholder 2"/>
          <p:cNvSpPr>
            <a:spLocks noGrp="1"/>
          </p:cNvSpPr>
          <p:nvPr>
            <p:ph idx="1"/>
          </p:nvPr>
        </p:nvSpPr>
        <p:spPr>
          <a:xfrm>
            <a:off x="304800" y="1600200"/>
            <a:ext cx="8382000" cy="4724400"/>
          </a:xfrm>
        </p:spPr>
        <p:txBody>
          <a:bodyPr/>
          <a:lstStyle/>
          <a:p>
            <a:r>
              <a:rPr lang="en-US" sz="2800" dirty="0">
                <a:solidFill>
                  <a:srgbClr val="FF0000"/>
                </a:solidFill>
                <a:latin typeface="Times New Roman" panose="02020603050405020304" pitchFamily="18" charset="0"/>
                <a:cs typeface="Times New Roman" panose="02020603050405020304" pitchFamily="18" charset="0"/>
              </a:rPr>
              <a:t>Limit Switch: </a:t>
            </a:r>
          </a:p>
          <a:p>
            <a:r>
              <a:rPr lang="en-US" sz="2400" dirty="0">
                <a:latin typeface="Times New Roman" panose="02020603050405020304" pitchFamily="18" charset="0"/>
                <a:cs typeface="Times New Roman" panose="02020603050405020304" pitchFamily="18" charset="0"/>
              </a:rPr>
              <a:t>It is used to convert mechanical motion into an electrical signal to switch circuits.</a:t>
            </a:r>
          </a:p>
          <a:p>
            <a:r>
              <a:rPr lang="en-US" sz="2400" dirty="0">
                <a:latin typeface="Times New Roman" panose="02020603050405020304" pitchFamily="18" charset="0"/>
                <a:cs typeface="Times New Roman" panose="02020603050405020304" pitchFamily="18" charset="0"/>
              </a:rPr>
              <a:t> It is an electromechanical device that consists of a mechanical actuator linked to a series of electrical contacts.</a:t>
            </a:r>
          </a:p>
          <a:p>
            <a:r>
              <a:rPr lang="en-US" sz="2400" dirty="0">
                <a:latin typeface="Times New Roman" panose="02020603050405020304" pitchFamily="18" charset="0"/>
                <a:cs typeface="Times New Roman" panose="02020603050405020304" pitchFamily="18" charset="0"/>
              </a:rPr>
              <a:t>When an object comes in physical contact with the actuator , it tends to move and this movement is used to open or close an electric switch.</a:t>
            </a:r>
          </a:p>
          <a:p>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31747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667512"/>
          </a:xfrm>
        </p:spPr>
        <p:txBody>
          <a:bodyPr>
            <a:normAutofit fontScale="90000"/>
          </a:bodyPr>
          <a:lstStyle/>
          <a:p>
            <a:r>
              <a:rPr lang="en-US" sz="5400" dirty="0"/>
              <a:t>Contact type</a:t>
            </a:r>
            <a:endParaRPr lang="en-US" dirty="0"/>
          </a:p>
        </p:txBody>
      </p:sp>
      <p:sp>
        <p:nvSpPr>
          <p:cNvPr id="3" name="Content Placeholder 2"/>
          <p:cNvSpPr>
            <a:spLocks noGrp="1"/>
          </p:cNvSpPr>
          <p:nvPr>
            <p:ph idx="1"/>
          </p:nvPr>
        </p:nvSpPr>
        <p:spPr>
          <a:xfrm>
            <a:off x="304800" y="1600200"/>
            <a:ext cx="8382000" cy="4724400"/>
          </a:xfrm>
        </p:spPr>
        <p:txBody>
          <a:bodyPr/>
          <a:lstStyle/>
          <a:p>
            <a:r>
              <a:rPr lang="en-US" sz="2400" dirty="0">
                <a:latin typeface="Times New Roman" panose="02020603050405020304" pitchFamily="18" charset="0"/>
                <a:cs typeface="Times New Roman" panose="02020603050405020304" pitchFamily="18" charset="0"/>
              </a:rPr>
              <a:t>Limit switches can be either Normally Open (NO) or Normally Closed (NC) and may have multiple-poles.</a:t>
            </a:r>
          </a:p>
          <a:p>
            <a:pPr marL="0" indent="0">
              <a:buNone/>
            </a:pPr>
            <a:endParaRPr lang="en-US" sz="2800" dirty="0">
              <a:solidFill>
                <a:srgbClr val="FF0000"/>
              </a:solidFill>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6075E997-747C-DB8F-F7D5-0E8AE3FBE98A}"/>
              </a:ext>
            </a:extLst>
          </p:cNvPr>
          <p:cNvPicPr>
            <a:picLocks noChangeAspect="1"/>
          </p:cNvPicPr>
          <p:nvPr/>
        </p:nvPicPr>
        <p:blipFill>
          <a:blip r:embed="rId2"/>
          <a:stretch>
            <a:fillRect/>
          </a:stretch>
        </p:blipFill>
        <p:spPr>
          <a:xfrm>
            <a:off x="737908" y="2513036"/>
            <a:ext cx="4010585" cy="4020111"/>
          </a:xfrm>
          <a:prstGeom prst="rect">
            <a:avLst/>
          </a:prstGeom>
        </p:spPr>
      </p:pic>
      <p:pic>
        <p:nvPicPr>
          <p:cNvPr id="7" name="Picture 6">
            <a:extLst>
              <a:ext uri="{FF2B5EF4-FFF2-40B4-BE49-F238E27FC236}">
                <a16:creationId xmlns:a16="http://schemas.microsoft.com/office/drawing/2014/main" id="{9498E1A8-20EB-D869-97D8-0EFA58B7A580}"/>
              </a:ext>
            </a:extLst>
          </p:cNvPr>
          <p:cNvPicPr>
            <a:picLocks noChangeAspect="1"/>
          </p:cNvPicPr>
          <p:nvPr/>
        </p:nvPicPr>
        <p:blipFill>
          <a:blip r:embed="rId3"/>
          <a:stretch>
            <a:fillRect/>
          </a:stretch>
        </p:blipFill>
        <p:spPr>
          <a:xfrm>
            <a:off x="5105400" y="3200400"/>
            <a:ext cx="2419688" cy="2248214"/>
          </a:xfrm>
          <a:prstGeom prst="rect">
            <a:avLst/>
          </a:prstGeom>
        </p:spPr>
      </p:pic>
    </p:spTree>
    <p:extLst>
      <p:ext uri="{BB962C8B-B14F-4D97-AF65-F5344CB8AC3E}">
        <p14:creationId xmlns:p14="http://schemas.microsoft.com/office/powerpoint/2010/main" val="2264980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743712"/>
          </a:xfrm>
        </p:spPr>
        <p:txBody>
          <a:bodyPr>
            <a:normAutofit fontScale="90000"/>
          </a:bodyPr>
          <a:lstStyle/>
          <a:p>
            <a:r>
              <a:rPr lang="en-US" dirty="0"/>
              <a:t>Contact Type</a:t>
            </a:r>
          </a:p>
        </p:txBody>
      </p:sp>
      <p:sp>
        <p:nvSpPr>
          <p:cNvPr id="3" name="Content Placeholder 2"/>
          <p:cNvSpPr>
            <a:spLocks noGrp="1"/>
          </p:cNvSpPr>
          <p:nvPr>
            <p:ph idx="1"/>
          </p:nvPr>
        </p:nvSpPr>
        <p:spPr>
          <a:xfrm>
            <a:off x="304800" y="1371600"/>
            <a:ext cx="7772400" cy="4953000"/>
          </a:xfrm>
        </p:spPr>
        <p:txBody>
          <a:bodyPr>
            <a:normAutofit/>
          </a:bodyPr>
          <a:lstStyle/>
          <a:p>
            <a:pPr algn="just"/>
            <a:r>
              <a:rPr lang="en-US" sz="2200" dirty="0">
                <a:latin typeface="Times New Roman" panose="02020603050405020304" pitchFamily="18" charset="0"/>
                <a:cs typeface="Times New Roman" panose="02020603050405020304" pitchFamily="18" charset="0"/>
              </a:rPr>
              <a:t>Limit switches are mechanical devices which have problems like:</a:t>
            </a:r>
          </a:p>
          <a:p>
            <a:pPr lvl="1" algn="just"/>
            <a:r>
              <a:rPr lang="en-US" sz="2000" dirty="0">
                <a:latin typeface="Times New Roman" panose="02020603050405020304" pitchFamily="18" charset="0"/>
                <a:cs typeface="Times New Roman" panose="02020603050405020304" pitchFamily="18" charset="0"/>
              </a:rPr>
              <a:t>They are subjected to mechanical failure, </a:t>
            </a:r>
          </a:p>
          <a:p>
            <a:pPr lvl="1" algn="just"/>
            <a:r>
              <a:rPr lang="en-US" sz="2000" dirty="0">
                <a:latin typeface="Times New Roman" panose="02020603050405020304" pitchFamily="18" charset="0"/>
                <a:cs typeface="Times New Roman" panose="02020603050405020304" pitchFamily="18" charset="0"/>
              </a:rPr>
              <a:t>The speed of operation is relatively slow compared to the speed of switching of photoelectric micro-sensors which is up to 3000 times faster. </a:t>
            </a:r>
          </a:p>
          <a:p>
            <a:pPr lvl="1" algn="just"/>
            <a:endParaRPr lang="en-US" sz="20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Limit switches are used in robots to detect the extreme positions of the motions, where the link reaching an extreme position switches off the corresponding actuator, thus, safeguarding any possible damage to the mechanical structure of the robot arm.</a:t>
            </a:r>
          </a:p>
          <a:p>
            <a:pPr algn="just"/>
            <a:endParaRPr lang="en-US" dirty="0"/>
          </a:p>
        </p:txBody>
      </p:sp>
    </p:spTree>
    <p:extLst>
      <p:ext uri="{BB962C8B-B14F-4D97-AF65-F5344CB8AC3E}">
        <p14:creationId xmlns:p14="http://schemas.microsoft.com/office/powerpoint/2010/main" val="2721669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sz="5400" dirty="0"/>
              <a:t>Noncontact Type</a:t>
            </a:r>
            <a:endParaRPr lang="en-US" dirty="0"/>
          </a:p>
        </p:txBody>
      </p:sp>
      <p:sp>
        <p:nvSpPr>
          <p:cNvPr id="3" name="Content Placeholder 2"/>
          <p:cNvSpPr>
            <a:spLocks noGrp="1"/>
          </p:cNvSpPr>
          <p:nvPr>
            <p:ph idx="1"/>
          </p:nvPr>
        </p:nvSpPr>
        <p:spPr>
          <a:xfrm>
            <a:off x="457200" y="1447800"/>
            <a:ext cx="8229600" cy="4876800"/>
          </a:xfrm>
        </p:spPr>
        <p:txBody>
          <a:bodyPr/>
          <a:lstStyle/>
          <a:p>
            <a:r>
              <a:rPr lang="en-US" sz="2800" dirty="0">
                <a:solidFill>
                  <a:srgbClr val="FF0000"/>
                </a:solidFill>
                <a:latin typeface="Times New Roman" panose="02020603050405020304" pitchFamily="18" charset="0"/>
                <a:cs typeface="Times New Roman" panose="02020603050405020304" pitchFamily="18" charset="0"/>
              </a:rPr>
              <a:t>Proximity Sensor: </a:t>
            </a:r>
            <a:r>
              <a:rPr lang="en-US" sz="2800" dirty="0">
                <a:latin typeface="Times New Roman" panose="02020603050405020304" pitchFamily="18" charset="0"/>
                <a:cs typeface="Times New Roman" panose="02020603050405020304" pitchFamily="18" charset="0"/>
              </a:rPr>
              <a:t>Proximity sensing is the technique of detecting the presence or absence of an object with an electronic noncontact-type sensor. </a:t>
            </a:r>
          </a:p>
          <a:p>
            <a:r>
              <a:rPr lang="en-US" sz="2800" dirty="0">
                <a:latin typeface="Times New Roman" panose="02020603050405020304" pitchFamily="18" charset="0"/>
                <a:cs typeface="Times New Roman" panose="02020603050405020304" pitchFamily="18" charset="0"/>
              </a:rPr>
              <a:t>Proximity sensors are of two types, </a:t>
            </a:r>
            <a:r>
              <a:rPr lang="en-US" sz="2800" dirty="0">
                <a:solidFill>
                  <a:srgbClr val="C00000"/>
                </a:solidFill>
                <a:latin typeface="Times New Roman" panose="02020603050405020304" pitchFamily="18" charset="0"/>
                <a:cs typeface="Times New Roman" panose="02020603050405020304" pitchFamily="18" charset="0"/>
              </a:rPr>
              <a:t>inductive and capacitive.</a:t>
            </a:r>
            <a:r>
              <a:rPr lang="en-US" sz="2800" dirty="0">
                <a:latin typeface="Times New Roman" panose="02020603050405020304" pitchFamily="18" charset="0"/>
                <a:cs typeface="Times New Roman" panose="02020603050405020304" pitchFamily="18" charset="0"/>
              </a:rPr>
              <a:t> </a:t>
            </a:r>
          </a:p>
          <a:p>
            <a:pPr lvl="1"/>
            <a:r>
              <a:rPr lang="en-US" dirty="0">
                <a:latin typeface="Times New Roman" panose="02020603050405020304" pitchFamily="18" charset="0"/>
                <a:cs typeface="Times New Roman" panose="02020603050405020304" pitchFamily="18" charset="0"/>
              </a:rPr>
              <a:t>Inductive proximity sensors are used in place of limit switches for noncontact sensing of metallic objects, whereas</a:t>
            </a:r>
          </a:p>
          <a:p>
            <a:pPr lvl="1"/>
            <a:r>
              <a:rPr lang="en-US" dirty="0">
                <a:latin typeface="Times New Roman" panose="02020603050405020304" pitchFamily="18" charset="0"/>
                <a:cs typeface="Times New Roman" panose="02020603050405020304" pitchFamily="18" charset="0"/>
              </a:rPr>
              <a:t>Capacitive proximity sensors are used on the same basis as inductive proximity sensors. However, these can also detect nonmetallic objects</a:t>
            </a:r>
          </a:p>
          <a:p>
            <a:endParaRPr lang="en-US" dirty="0"/>
          </a:p>
        </p:txBody>
      </p:sp>
    </p:spTree>
    <p:extLst>
      <p:ext uri="{BB962C8B-B14F-4D97-AF65-F5344CB8AC3E}">
        <p14:creationId xmlns:p14="http://schemas.microsoft.com/office/powerpoint/2010/main" val="489791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5105400" cy="5791200"/>
          </a:xfrm>
        </p:spPr>
        <p:txBody>
          <a:bodyPr>
            <a:normAutofit/>
          </a:bodyPr>
          <a:lstStyle/>
          <a:p>
            <a:pPr marL="0" indent="0">
              <a:buNone/>
            </a:pPr>
            <a:r>
              <a:rPr lang="en-US" sz="2800" b="1" dirty="0">
                <a:solidFill>
                  <a:srgbClr val="FF0000"/>
                </a:solidFill>
                <a:latin typeface="Times New Roman" panose="02020603050405020304" pitchFamily="18" charset="0"/>
                <a:cs typeface="Times New Roman" panose="02020603050405020304" pitchFamily="18" charset="0"/>
              </a:rPr>
              <a:t>Inductive proximity sensors</a:t>
            </a:r>
          </a:p>
          <a:p>
            <a:pPr marL="0" indent="0" algn="just">
              <a:buNone/>
            </a:pPr>
            <a:r>
              <a:rPr lang="en-US" sz="2400" dirty="0">
                <a:solidFill>
                  <a:srgbClr val="FF0000"/>
                </a:solidFill>
                <a:latin typeface="Times New Roman" panose="02020603050405020304" pitchFamily="18" charset="0"/>
                <a:cs typeface="Times New Roman" panose="02020603050405020304" pitchFamily="18" charset="0"/>
              </a:rPr>
              <a:t> </a:t>
            </a:r>
            <a:r>
              <a:rPr lang="en-US" sz="2400" dirty="0">
                <a:solidFill>
                  <a:schemeClr val="accent1">
                    <a:lumMod val="50000"/>
                  </a:schemeClr>
                </a:solidFill>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consist of four basic elements: </a:t>
            </a:r>
          </a:p>
          <a:p>
            <a:pPr lvl="1" algn="just"/>
            <a:r>
              <a:rPr lang="en-US" sz="2200" dirty="0">
                <a:latin typeface="Times New Roman" panose="02020603050405020304" pitchFamily="18" charset="0"/>
                <a:cs typeface="Times New Roman" panose="02020603050405020304" pitchFamily="18" charset="0"/>
              </a:rPr>
              <a:t>Sensor coil and ferrite core </a:t>
            </a:r>
          </a:p>
          <a:p>
            <a:pPr lvl="1" algn="just"/>
            <a:r>
              <a:rPr lang="en-US" sz="2200" dirty="0">
                <a:latin typeface="Times New Roman" panose="02020603050405020304" pitchFamily="18" charset="0"/>
                <a:cs typeface="Times New Roman" panose="02020603050405020304" pitchFamily="18" charset="0"/>
              </a:rPr>
              <a:t>Oscillator circuit</a:t>
            </a:r>
          </a:p>
          <a:p>
            <a:pPr lvl="1" algn="just"/>
            <a:r>
              <a:rPr lang="en-US" sz="2200" dirty="0">
                <a:latin typeface="Times New Roman" panose="02020603050405020304" pitchFamily="18" charset="0"/>
                <a:cs typeface="Times New Roman" panose="02020603050405020304" pitchFamily="18" charset="0"/>
              </a:rPr>
              <a:t>Detector circuit </a:t>
            </a:r>
          </a:p>
          <a:p>
            <a:pPr lvl="1" algn="just"/>
            <a:r>
              <a:rPr lang="en-US" sz="2200" dirty="0">
                <a:latin typeface="Times New Roman" panose="02020603050405020304" pitchFamily="18" charset="0"/>
                <a:cs typeface="Times New Roman" panose="02020603050405020304" pitchFamily="18" charset="0"/>
              </a:rPr>
              <a:t>Solid-state output circuit </a:t>
            </a:r>
          </a:p>
          <a:p>
            <a:pPr algn="just"/>
            <a:r>
              <a:rPr lang="en-US" sz="2400" dirty="0">
                <a:latin typeface="Times New Roman" panose="02020603050405020304" pitchFamily="18" charset="0"/>
                <a:cs typeface="Times New Roman" panose="02020603050405020304" pitchFamily="18" charset="0"/>
              </a:rPr>
              <a:t>The sensing range of an inductive proximity sensor refers to the distance between the sensor face and the target. </a:t>
            </a:r>
          </a:p>
          <a:p>
            <a:pPr algn="just"/>
            <a:r>
              <a:rPr lang="en-US" sz="2400" dirty="0">
                <a:latin typeface="Times New Roman" panose="02020603050405020304" pitchFamily="18" charset="0"/>
                <a:cs typeface="Times New Roman" panose="02020603050405020304" pitchFamily="18" charset="0"/>
              </a:rPr>
              <a:t>The usual range is up to 10-15 mm but some sensors have ranges as high as 100 mm. </a:t>
            </a:r>
          </a:p>
          <a:p>
            <a:endParaRPr lang="en-US" dirty="0"/>
          </a:p>
        </p:txBody>
      </p:sp>
      <p:pic>
        <p:nvPicPr>
          <p:cNvPr id="4" name="Picture 3"/>
          <p:cNvPicPr>
            <a:picLocks noChangeAspect="1"/>
          </p:cNvPicPr>
          <p:nvPr/>
        </p:nvPicPr>
        <p:blipFill>
          <a:blip r:embed="rId2"/>
          <a:stretch>
            <a:fillRect/>
          </a:stretch>
        </p:blipFill>
        <p:spPr>
          <a:xfrm>
            <a:off x="5867400" y="381000"/>
            <a:ext cx="2887389" cy="6392693"/>
          </a:xfrm>
          <a:prstGeom prst="rect">
            <a:avLst/>
          </a:prstGeom>
        </p:spPr>
      </p:pic>
    </p:spTree>
    <p:extLst>
      <p:ext uri="{BB962C8B-B14F-4D97-AF65-F5344CB8AC3E}">
        <p14:creationId xmlns:p14="http://schemas.microsoft.com/office/powerpoint/2010/main" val="4265023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Working</a:t>
            </a:r>
          </a:p>
        </p:txBody>
      </p:sp>
      <p:sp>
        <p:nvSpPr>
          <p:cNvPr id="3" name="Content Placeholder 2"/>
          <p:cNvSpPr>
            <a:spLocks noGrp="1"/>
          </p:cNvSpPr>
          <p:nvPr>
            <p:ph idx="1"/>
          </p:nvPr>
        </p:nvSpPr>
        <p:spPr>
          <a:xfrm>
            <a:off x="304800" y="1295400"/>
            <a:ext cx="4495800" cy="5029200"/>
          </a:xfrm>
        </p:spPr>
        <p:txBody>
          <a:bodyPr>
            <a:normAutofit fontScale="85000" lnSpcReduction="20000"/>
          </a:bodyPr>
          <a:lstStyle/>
          <a:p>
            <a:pPr algn="just"/>
            <a:r>
              <a:rPr lang="en-US" sz="2800" dirty="0">
                <a:latin typeface="Times New Roman" panose="02020603050405020304" pitchFamily="18" charset="0"/>
                <a:cs typeface="Times New Roman" panose="02020603050405020304" pitchFamily="18" charset="0"/>
              </a:rPr>
              <a:t>The oscillator circuit generates a radio-frequency electromagnetic field. </a:t>
            </a:r>
          </a:p>
          <a:p>
            <a:pPr algn="just"/>
            <a:r>
              <a:rPr lang="en-US" sz="2800" dirty="0">
                <a:latin typeface="Times New Roman" panose="02020603050405020304" pitchFamily="18" charset="0"/>
                <a:cs typeface="Times New Roman" panose="02020603050405020304" pitchFamily="18" charset="0"/>
              </a:rPr>
              <a:t>The field is centered around the axis of the ferrite core, which shapes the field and directs it at the sensor face.</a:t>
            </a:r>
          </a:p>
          <a:p>
            <a:pPr algn="just"/>
            <a:r>
              <a:rPr lang="en-US" sz="2800" dirty="0">
                <a:latin typeface="Times New Roman" panose="02020603050405020304" pitchFamily="18" charset="0"/>
                <a:cs typeface="Times New Roman" panose="02020603050405020304" pitchFamily="18" charset="0"/>
              </a:rPr>
              <a:t>When a metal target approaches the face and enters the field, eddy currents are induced into the surface of the target. This results in a loading or damping effect that causes a reduction in amplitude of the oscillator signal.</a:t>
            </a:r>
          </a:p>
        </p:txBody>
      </p:sp>
      <p:pic>
        <p:nvPicPr>
          <p:cNvPr id="4" name="Picture 3">
            <a:extLst>
              <a:ext uri="{FF2B5EF4-FFF2-40B4-BE49-F238E27FC236}">
                <a16:creationId xmlns:a16="http://schemas.microsoft.com/office/drawing/2014/main" id="{07D0D726-CB9F-4C9E-3D3C-90674E39271C}"/>
              </a:ext>
            </a:extLst>
          </p:cNvPr>
          <p:cNvPicPr>
            <a:picLocks noChangeAspect="1"/>
          </p:cNvPicPr>
          <p:nvPr/>
        </p:nvPicPr>
        <p:blipFill>
          <a:blip r:embed="rId2"/>
          <a:stretch>
            <a:fillRect/>
          </a:stretch>
        </p:blipFill>
        <p:spPr>
          <a:xfrm>
            <a:off x="5867400" y="381000"/>
            <a:ext cx="2887389" cy="6392693"/>
          </a:xfrm>
          <a:prstGeom prst="rect">
            <a:avLst/>
          </a:prstGeom>
        </p:spPr>
      </p:pic>
    </p:spTree>
    <p:extLst>
      <p:ext uri="{BB962C8B-B14F-4D97-AF65-F5344CB8AC3E}">
        <p14:creationId xmlns:p14="http://schemas.microsoft.com/office/powerpoint/2010/main" val="3597586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Working</a:t>
            </a:r>
          </a:p>
        </p:txBody>
      </p:sp>
      <p:sp>
        <p:nvSpPr>
          <p:cNvPr id="3" name="Content Placeholder 2"/>
          <p:cNvSpPr>
            <a:spLocks noGrp="1"/>
          </p:cNvSpPr>
          <p:nvPr>
            <p:ph idx="1"/>
          </p:nvPr>
        </p:nvSpPr>
        <p:spPr>
          <a:xfrm>
            <a:off x="304800" y="1295400"/>
            <a:ext cx="5410200" cy="5029200"/>
          </a:xfrm>
        </p:spPr>
        <p:txBody>
          <a:bodyPr>
            <a:noAutofit/>
          </a:bodyPr>
          <a:lstStyle/>
          <a:p>
            <a:pPr algn="just"/>
            <a:r>
              <a:rPr lang="en-US" sz="2400" dirty="0">
                <a:latin typeface="Times New Roman" panose="02020603050405020304" pitchFamily="18" charset="0"/>
                <a:cs typeface="Times New Roman" panose="02020603050405020304" pitchFamily="18" charset="0"/>
              </a:rPr>
              <a:t>The detector circuit detects the change in the oscillator amplitude. The detector circuit will 'switch on' at specific operating amplitude. This signal 'turns on' the solid-state output circuit. This is often referred to as damped condition.</a:t>
            </a:r>
          </a:p>
          <a:p>
            <a:pPr algn="just"/>
            <a:r>
              <a:rPr lang="en-US" sz="2400" dirty="0">
                <a:latin typeface="Times New Roman" panose="02020603050405020304" pitchFamily="18" charset="0"/>
                <a:cs typeface="Times New Roman" panose="02020603050405020304" pitchFamily="18" charset="0"/>
              </a:rPr>
              <a:t> As the target leaves the sensing field, the oscillator responds with an increase in amplitude. As the amplitude increases above a specific value, it is detected by the detector circuit, which is 'switched off' causing the output signal to return to the normal or 'off' state.</a:t>
            </a:r>
            <a:endParaRPr lang="en-US" sz="2400" dirty="0"/>
          </a:p>
        </p:txBody>
      </p:sp>
      <p:pic>
        <p:nvPicPr>
          <p:cNvPr id="4" name="Picture 3">
            <a:extLst>
              <a:ext uri="{FF2B5EF4-FFF2-40B4-BE49-F238E27FC236}">
                <a16:creationId xmlns:a16="http://schemas.microsoft.com/office/drawing/2014/main" id="{9B89969E-66CE-C099-65F1-F920F7943C08}"/>
              </a:ext>
            </a:extLst>
          </p:cNvPr>
          <p:cNvPicPr>
            <a:picLocks noChangeAspect="1"/>
          </p:cNvPicPr>
          <p:nvPr/>
        </p:nvPicPr>
        <p:blipFill>
          <a:blip r:embed="rId2"/>
          <a:stretch>
            <a:fillRect/>
          </a:stretch>
        </p:blipFill>
        <p:spPr>
          <a:xfrm>
            <a:off x="5867400" y="381000"/>
            <a:ext cx="2887389" cy="6392693"/>
          </a:xfrm>
          <a:prstGeom prst="rect">
            <a:avLst/>
          </a:prstGeom>
        </p:spPr>
      </p:pic>
    </p:spTree>
    <p:extLst>
      <p:ext uri="{BB962C8B-B14F-4D97-AF65-F5344CB8AC3E}">
        <p14:creationId xmlns:p14="http://schemas.microsoft.com/office/powerpoint/2010/main" val="899196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normAutofit fontScale="90000"/>
          </a:bodyPr>
          <a:lstStyle/>
          <a:p>
            <a:r>
              <a:rPr lang="en-US" sz="5400" dirty="0">
                <a:solidFill>
                  <a:srgbClr val="FF0000"/>
                </a:solidFill>
                <a:latin typeface="Times New Roman" panose="02020603050405020304" pitchFamily="18" charset="0"/>
                <a:cs typeface="Times New Roman" panose="02020603050405020304" pitchFamily="18" charset="0"/>
              </a:rPr>
              <a:t>Capacitive Proximity Sensor </a:t>
            </a:r>
            <a:br>
              <a:rPr lang="en-US" sz="5400" dirty="0">
                <a:solidFill>
                  <a:schemeClr val="accent1">
                    <a:lumMod val="50000"/>
                  </a:schemeClr>
                </a:solidFill>
                <a:latin typeface="Times New Roman" panose="02020603050405020304" pitchFamily="18" charset="0"/>
                <a:cs typeface="Times New Roman" panose="02020603050405020304" pitchFamily="18" charset="0"/>
              </a:rPr>
            </a:br>
            <a:endParaRPr lang="en-US" dirty="0">
              <a:solidFill>
                <a:schemeClr val="accent1">
                  <a:lumMod val="50000"/>
                </a:schemeClr>
              </a:solidFill>
            </a:endParaRPr>
          </a:p>
        </p:txBody>
      </p:sp>
      <p:sp>
        <p:nvSpPr>
          <p:cNvPr id="3" name="Content Placeholder 2"/>
          <p:cNvSpPr>
            <a:spLocks noGrp="1"/>
          </p:cNvSpPr>
          <p:nvPr>
            <p:ph idx="1"/>
          </p:nvPr>
        </p:nvSpPr>
        <p:spPr>
          <a:xfrm>
            <a:off x="457200" y="1219200"/>
            <a:ext cx="8229600" cy="2971800"/>
          </a:xfrm>
        </p:spPr>
        <p:txBody>
          <a:bodyPr>
            <a:normAutofit fontScale="92500" lnSpcReduction="10000"/>
          </a:bodyPr>
          <a:lstStyle/>
          <a:p>
            <a:r>
              <a:rPr lang="en-US" sz="2800" dirty="0">
                <a:latin typeface="Times New Roman" panose="02020603050405020304" pitchFamily="18" charset="0"/>
                <a:cs typeface="Times New Roman" panose="02020603050405020304" pitchFamily="18" charset="0"/>
              </a:rPr>
              <a:t>Capacitive Proximity Sensors detect changes in the capacitance between the sensing object and the Sensor.</a:t>
            </a:r>
          </a:p>
          <a:p>
            <a:r>
              <a:rPr lang="en-US" sz="2800" dirty="0">
                <a:latin typeface="Times New Roman" panose="02020603050405020304" pitchFamily="18" charset="0"/>
                <a:cs typeface="Times New Roman" panose="02020603050405020304" pitchFamily="18" charset="0"/>
              </a:rPr>
              <a:t>An ordinary Capacitive Proximity Sensor is similar to a capacitor with two parallel plates, </a:t>
            </a:r>
          </a:p>
          <a:p>
            <a:r>
              <a:rPr lang="en-US" sz="2800" dirty="0">
                <a:latin typeface="Times New Roman" panose="02020603050405020304" pitchFamily="18" charset="0"/>
                <a:cs typeface="Times New Roman" panose="02020603050405020304" pitchFamily="18" charset="0"/>
              </a:rPr>
              <a:t>One of the plates is the object being measured (with an imaginary ground), and the other is the Sensor’s sensing surface. </a:t>
            </a:r>
          </a:p>
          <a:p>
            <a:endParaRPr lang="en-US" dirty="0"/>
          </a:p>
        </p:txBody>
      </p:sp>
      <p:pic>
        <p:nvPicPr>
          <p:cNvPr id="4" name="Picture 3"/>
          <p:cNvPicPr>
            <a:picLocks noChangeAspect="1"/>
          </p:cNvPicPr>
          <p:nvPr/>
        </p:nvPicPr>
        <p:blipFill>
          <a:blip r:embed="rId2"/>
          <a:stretch>
            <a:fillRect/>
          </a:stretch>
        </p:blipFill>
        <p:spPr>
          <a:xfrm>
            <a:off x="1752600" y="4038600"/>
            <a:ext cx="6286500" cy="2581275"/>
          </a:xfrm>
          <a:prstGeom prst="rect">
            <a:avLst/>
          </a:prstGeom>
        </p:spPr>
      </p:pic>
    </p:spTree>
    <p:extLst>
      <p:ext uri="{BB962C8B-B14F-4D97-AF65-F5344CB8AC3E}">
        <p14:creationId xmlns:p14="http://schemas.microsoft.com/office/powerpoint/2010/main" val="4294549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667512"/>
          </a:xfrm>
        </p:spPr>
        <p:txBody>
          <a:bodyPr>
            <a:normAutofit fontScale="90000"/>
          </a:bodyPr>
          <a:lstStyle/>
          <a:p>
            <a:r>
              <a:rPr lang="en-US" dirty="0"/>
              <a:t>Parts &amp; Working</a:t>
            </a:r>
          </a:p>
        </p:txBody>
      </p:sp>
      <p:sp>
        <p:nvSpPr>
          <p:cNvPr id="3" name="Content Placeholder 2"/>
          <p:cNvSpPr>
            <a:spLocks noGrp="1"/>
          </p:cNvSpPr>
          <p:nvPr>
            <p:ph idx="1"/>
          </p:nvPr>
        </p:nvSpPr>
        <p:spPr>
          <a:xfrm>
            <a:off x="533400" y="1295400"/>
            <a:ext cx="8153400" cy="3124200"/>
          </a:xfrm>
        </p:spPr>
        <p:txBody>
          <a:bodyPr>
            <a:normAutofit/>
          </a:bodyPr>
          <a:lstStyle/>
          <a:p>
            <a:pPr algn="just"/>
            <a:r>
              <a:rPr lang="en-US" sz="2000" b="1" dirty="0">
                <a:latin typeface="Times New Roman" panose="02020603050405020304" pitchFamily="18" charset="0"/>
                <a:cs typeface="Times New Roman" panose="02020603050405020304" pitchFamily="18" charset="0"/>
              </a:rPr>
              <a:t>The capacitive proximity sensor consist a high-frequency oscillator along with a sensing surface formed by two metal electrodes. </a:t>
            </a:r>
          </a:p>
          <a:p>
            <a:pPr algn="just"/>
            <a:r>
              <a:rPr lang="en-US" sz="2000" b="1" dirty="0">
                <a:latin typeface="Times New Roman" panose="02020603050405020304" pitchFamily="18" charset="0"/>
                <a:cs typeface="Times New Roman" panose="02020603050405020304" pitchFamily="18" charset="0"/>
              </a:rPr>
              <a:t>When an object comes near the sensing surface, it enters the electrostatic field of the electrodes and changes the capacitance of the oscillator.</a:t>
            </a:r>
          </a:p>
          <a:p>
            <a:pPr algn="just"/>
            <a:r>
              <a:rPr lang="en-US" sz="2000" b="1" dirty="0">
                <a:latin typeface="Times New Roman" panose="02020603050405020304" pitchFamily="18" charset="0"/>
                <a:cs typeface="Times New Roman" panose="02020603050405020304" pitchFamily="18" charset="0"/>
              </a:rPr>
              <a:t>As a result, the oscillator circuit starts oscillating and changes the output state of the sensor when it reaches certain amplitude. As the object moves away from the sensor, the oscillator’s amplitude decreases, switching the sensor back to its initial state.</a:t>
            </a:r>
          </a:p>
          <a:p>
            <a:pPr algn="just"/>
            <a:endParaRPr lang="en-US" sz="2000" b="1" dirty="0"/>
          </a:p>
        </p:txBody>
      </p:sp>
      <p:pic>
        <p:nvPicPr>
          <p:cNvPr id="4" name="Picture 3"/>
          <p:cNvPicPr>
            <a:picLocks noChangeAspect="1"/>
          </p:cNvPicPr>
          <p:nvPr/>
        </p:nvPicPr>
        <p:blipFill>
          <a:blip r:embed="rId2"/>
          <a:stretch>
            <a:fillRect/>
          </a:stretch>
        </p:blipFill>
        <p:spPr>
          <a:xfrm>
            <a:off x="2667000" y="4389038"/>
            <a:ext cx="4410636" cy="2430862"/>
          </a:xfrm>
          <a:prstGeom prst="rect">
            <a:avLst/>
          </a:prstGeom>
        </p:spPr>
      </p:pic>
    </p:spTree>
    <p:extLst>
      <p:ext uri="{BB962C8B-B14F-4D97-AF65-F5344CB8AC3E}">
        <p14:creationId xmlns:p14="http://schemas.microsoft.com/office/powerpoint/2010/main" val="266290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lawnm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4720" y="2370817"/>
            <a:ext cx="386080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5651" y="1371600"/>
            <a:ext cx="4198937"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609600" y="704088"/>
            <a:ext cx="8153400" cy="667512"/>
          </a:xfrm>
        </p:spPr>
        <p:txBody>
          <a:bodyPr/>
          <a:lstStyle/>
          <a:p>
            <a:pPr algn="ctr"/>
            <a:r>
              <a:rPr lang="en-US" sz="4000" b="1" dirty="0"/>
              <a:t>Why do robots need sensors?</a:t>
            </a:r>
            <a:endParaRPr lang="en-US" b="1" dirty="0"/>
          </a:p>
        </p:txBody>
      </p:sp>
      <p:sp>
        <p:nvSpPr>
          <p:cNvPr id="7" name="TextBox 6"/>
          <p:cNvSpPr txBox="1"/>
          <p:nvPr/>
        </p:nvSpPr>
        <p:spPr>
          <a:xfrm>
            <a:off x="2590800" y="6019800"/>
            <a:ext cx="3962400" cy="523220"/>
          </a:xfrm>
          <a:prstGeom prst="rect">
            <a:avLst/>
          </a:prstGeom>
          <a:noFill/>
        </p:spPr>
        <p:txBody>
          <a:bodyPr wrap="square" rtlCol="0">
            <a:spAutoFit/>
          </a:bodyPr>
          <a:lstStyle/>
          <a:p>
            <a:pPr algn="ctr"/>
            <a:r>
              <a:rPr lang="en-US" sz="2800" b="1" dirty="0"/>
              <a:t>Obstacle Detection</a:t>
            </a:r>
          </a:p>
        </p:txBody>
      </p:sp>
    </p:spTree>
    <p:extLst>
      <p:ext uri="{BB962C8B-B14F-4D97-AF65-F5344CB8AC3E}">
        <p14:creationId xmlns:p14="http://schemas.microsoft.com/office/powerpoint/2010/main" val="2241936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304800"/>
            <a:ext cx="8229600" cy="667512"/>
          </a:xfrm>
        </p:spPr>
        <p:txBody>
          <a:bodyPr>
            <a:noAutofit/>
          </a:bodyPr>
          <a:lstStyle/>
          <a:p>
            <a:r>
              <a:rPr lang="en-US" sz="2800" b="1" dirty="0"/>
              <a:t>Characteristics of Capacitive type proximity sensor</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900" y="1066800"/>
            <a:ext cx="794385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612662"/>
            <a:ext cx="6235700" cy="95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 y="4572000"/>
            <a:ext cx="78867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4517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15112"/>
          </a:xfrm>
        </p:spPr>
        <p:txBody>
          <a:bodyPr>
            <a:noAutofit/>
          </a:bodyPr>
          <a:lstStyle/>
          <a:p>
            <a:r>
              <a:rPr lang="en-US" sz="4000" b="1" dirty="0"/>
              <a:t>Semiconductor displacement sensor</a:t>
            </a:r>
            <a:endParaRPr lang="en-US" sz="3600" b="1" dirty="0"/>
          </a:p>
        </p:txBody>
      </p:sp>
      <p:pic>
        <p:nvPicPr>
          <p:cNvPr id="4" name="Content Placeholder 4"/>
          <p:cNvPicPr>
            <a:picLocks noGrp="1" noChangeAspect="1"/>
          </p:cNvPicPr>
          <p:nvPr>
            <p:ph idx="1"/>
          </p:nvPr>
        </p:nvPicPr>
        <p:blipFill>
          <a:blip r:embed="rId2"/>
          <a:stretch>
            <a:fillRect/>
          </a:stretch>
        </p:blipFill>
        <p:spPr>
          <a:xfrm>
            <a:off x="1447800" y="1447800"/>
            <a:ext cx="6553200" cy="4525187"/>
          </a:xfrm>
          <a:prstGeom prst="rect">
            <a:avLst/>
          </a:prstGeom>
        </p:spPr>
      </p:pic>
    </p:spTree>
    <p:extLst>
      <p:ext uri="{BB962C8B-B14F-4D97-AF65-F5344CB8AC3E}">
        <p14:creationId xmlns:p14="http://schemas.microsoft.com/office/powerpoint/2010/main" val="2721184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743712"/>
          </a:xfrm>
        </p:spPr>
        <p:txBody>
          <a:bodyPr>
            <a:normAutofit fontScale="90000"/>
          </a:bodyPr>
          <a:lstStyle/>
          <a:p>
            <a:r>
              <a:rPr lang="en-US" dirty="0"/>
              <a:t>Working</a:t>
            </a:r>
          </a:p>
        </p:txBody>
      </p:sp>
      <p:sp>
        <p:nvSpPr>
          <p:cNvPr id="3" name="Content Placeholder 2"/>
          <p:cNvSpPr>
            <a:spLocks noGrp="1"/>
          </p:cNvSpPr>
          <p:nvPr>
            <p:ph idx="1"/>
          </p:nvPr>
        </p:nvSpPr>
        <p:spPr>
          <a:xfrm>
            <a:off x="457200" y="1600200"/>
            <a:ext cx="8229600" cy="4389120"/>
          </a:xfrm>
        </p:spPr>
        <p:txBody>
          <a:bodyPr/>
          <a:lstStyle/>
          <a:p>
            <a:pPr algn="just"/>
            <a:r>
              <a:rPr lang="en-US" sz="2800" dirty="0">
                <a:latin typeface="Times New Roman" panose="02020603050405020304" pitchFamily="18" charset="0"/>
                <a:cs typeface="Times New Roman" panose="02020603050405020304" pitchFamily="18" charset="0"/>
              </a:rPr>
              <a:t>Semiconductor displacement sensor uses a semiconductor light emitting diode(LED) or laser as a light source and a position sensitive detector(PSD).</a:t>
            </a:r>
          </a:p>
          <a:p>
            <a:pPr algn="just"/>
            <a:r>
              <a:rPr lang="en-US" sz="2800" dirty="0">
                <a:latin typeface="Times New Roman" panose="02020603050405020304" pitchFamily="18" charset="0"/>
                <a:cs typeface="Times New Roman" panose="02020603050405020304" pitchFamily="18" charset="0"/>
              </a:rPr>
              <a:t>The laser beam is focused by a lens to target. The target reflects the beam, which is then focused on to the PSD forming a beam spot.</a:t>
            </a:r>
          </a:p>
          <a:p>
            <a:pPr algn="just"/>
            <a:r>
              <a:rPr lang="en-US" sz="2800" dirty="0">
                <a:latin typeface="Times New Roman" panose="02020603050405020304" pitchFamily="18" charset="0"/>
                <a:cs typeface="Times New Roman" panose="02020603050405020304" pitchFamily="18" charset="0"/>
              </a:rPr>
              <a:t>The beam spot moves on the PSD as the target moves.</a:t>
            </a:r>
          </a:p>
          <a:p>
            <a:pPr algn="just"/>
            <a:r>
              <a:rPr lang="en-US" sz="2800" dirty="0">
                <a:latin typeface="Times New Roman" panose="02020603050405020304" pitchFamily="18" charset="0"/>
                <a:cs typeface="Times New Roman" panose="02020603050405020304" pitchFamily="18" charset="0"/>
              </a:rPr>
              <a:t>The displacement of the work piece can be determined by detecting the movement of the beam spot </a:t>
            </a:r>
          </a:p>
          <a:p>
            <a:pPr algn="just"/>
            <a:endParaRPr lang="en-US" dirty="0"/>
          </a:p>
        </p:txBody>
      </p:sp>
    </p:spTree>
    <p:extLst>
      <p:ext uri="{BB962C8B-B14F-4D97-AF65-F5344CB8AC3E}">
        <p14:creationId xmlns:p14="http://schemas.microsoft.com/office/powerpoint/2010/main" val="253257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pPr algn="ctr"/>
            <a:r>
              <a:rPr lang="en-US" b="1" dirty="0"/>
              <a:t>Vision</a:t>
            </a:r>
          </a:p>
        </p:txBody>
      </p:sp>
      <p:sp>
        <p:nvSpPr>
          <p:cNvPr id="3" name="Content Placeholder 2"/>
          <p:cNvSpPr>
            <a:spLocks noGrp="1"/>
          </p:cNvSpPr>
          <p:nvPr>
            <p:ph idx="1"/>
          </p:nvPr>
        </p:nvSpPr>
        <p:spPr>
          <a:xfrm>
            <a:off x="381000" y="1143000"/>
            <a:ext cx="8305800" cy="5181600"/>
          </a:xfrm>
        </p:spPr>
        <p:txBody>
          <a:bodyPr>
            <a:normAutofit/>
          </a:bodyPr>
          <a:lstStyle/>
          <a:p>
            <a:pPr algn="just"/>
            <a:r>
              <a:rPr lang="en-US" sz="2000" dirty="0"/>
              <a:t>Vision can be defined as the task of extracting information about the external world from light rays imaged by a camera or an eye.</a:t>
            </a:r>
          </a:p>
          <a:p>
            <a:pPr algn="just"/>
            <a:r>
              <a:rPr lang="en-US" sz="2000" dirty="0">
                <a:solidFill>
                  <a:srgbClr val="FF0000"/>
                </a:solidFill>
              </a:rPr>
              <a:t>Vision systems or Vision sensors are classified as an external noncontact type sensor.</a:t>
            </a:r>
          </a:p>
          <a:p>
            <a:pPr algn="just"/>
            <a:r>
              <a:rPr lang="en-US" sz="2000" dirty="0"/>
              <a:t> The vision system enables a robot to see and identify various objects. The system provides the robot with an ability to collect the light reflected from the objects, process an image out of it and then perform the desired action. </a:t>
            </a:r>
          </a:p>
          <a:p>
            <a:pPr algn="just"/>
            <a:r>
              <a:rPr lang="en-US" sz="2000" dirty="0"/>
              <a:t>The vision system helps with these functions by using various electronic devices and hardware systems.</a:t>
            </a:r>
          </a:p>
          <a:p>
            <a:pPr algn="just"/>
            <a:r>
              <a:rPr lang="en-US" sz="2000" dirty="0"/>
              <a:t>Tasks of Vision systems used with Robots include</a:t>
            </a:r>
          </a:p>
          <a:p>
            <a:pPr lvl="1" algn="just"/>
            <a:r>
              <a:rPr lang="en-US" sz="2000" dirty="0"/>
              <a:t>Inspection</a:t>
            </a:r>
          </a:p>
          <a:p>
            <a:pPr lvl="1" algn="just"/>
            <a:r>
              <a:rPr lang="en-US" sz="2000" dirty="0"/>
              <a:t>Identification</a:t>
            </a:r>
          </a:p>
          <a:p>
            <a:pPr lvl="1" algn="just"/>
            <a:r>
              <a:rPr lang="en-US" sz="2000" dirty="0"/>
              <a:t>Visual </a:t>
            </a:r>
            <a:r>
              <a:rPr lang="en-US" sz="2000" dirty="0" err="1"/>
              <a:t>Servoing</a:t>
            </a:r>
            <a:r>
              <a:rPr lang="en-US" sz="2000" dirty="0"/>
              <a:t> and Navigation Control</a:t>
            </a:r>
          </a:p>
        </p:txBody>
      </p:sp>
    </p:spTree>
    <p:extLst>
      <p:ext uri="{BB962C8B-B14F-4D97-AF65-F5344CB8AC3E}">
        <p14:creationId xmlns:p14="http://schemas.microsoft.com/office/powerpoint/2010/main" val="837223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09030"/>
            <a:ext cx="8229600" cy="1143000"/>
          </a:xfrm>
        </p:spPr>
        <p:txBody>
          <a:bodyPr/>
          <a:lstStyle/>
          <a:p>
            <a:r>
              <a:rPr lang="en-US" dirty="0"/>
              <a:t>Elements of Vision sensor</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7225" y="3048000"/>
            <a:ext cx="695325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5791200"/>
            <a:ext cx="59817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36814" y="1752600"/>
            <a:ext cx="7848600" cy="923330"/>
          </a:xfrm>
          <a:prstGeom prst="rect">
            <a:avLst/>
          </a:prstGeom>
        </p:spPr>
        <p:txBody>
          <a:bodyPr wrap="square">
            <a:spAutoFit/>
          </a:bodyPr>
          <a:lstStyle/>
          <a:p>
            <a:r>
              <a:rPr lang="en-US" dirty="0"/>
              <a:t>In vision systems, the principal imaging component is a complete  camera including sensing array, associated electronics, output signal format, and lens, as shown in the figure</a:t>
            </a:r>
          </a:p>
        </p:txBody>
      </p:sp>
    </p:spTree>
    <p:extLst>
      <p:ext uri="{BB962C8B-B14F-4D97-AF65-F5344CB8AC3E}">
        <p14:creationId xmlns:p14="http://schemas.microsoft.com/office/powerpoint/2010/main" val="316594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Elements of Vision sensor- </a:t>
            </a:r>
            <a:r>
              <a:rPr lang="en-US" sz="2700" dirty="0">
                <a:solidFill>
                  <a:srgbClr val="FF0000"/>
                </a:solidFill>
              </a:rPr>
              <a:t>Assignment 2</a:t>
            </a:r>
          </a:p>
        </p:txBody>
      </p:sp>
      <p:sp>
        <p:nvSpPr>
          <p:cNvPr id="3" name="Content Placeholder 2"/>
          <p:cNvSpPr>
            <a:spLocks noGrp="1"/>
          </p:cNvSpPr>
          <p:nvPr>
            <p:ph idx="1"/>
          </p:nvPr>
        </p:nvSpPr>
        <p:spPr>
          <a:xfrm>
            <a:off x="381000" y="1524000"/>
            <a:ext cx="8305800" cy="4800600"/>
          </a:xfrm>
        </p:spPr>
        <p:txBody>
          <a:bodyPr>
            <a:normAutofit lnSpcReduction="10000"/>
          </a:bodyPr>
          <a:lstStyle/>
          <a:p>
            <a:r>
              <a:rPr lang="en-US" dirty="0"/>
              <a:t>Camera Systems: </a:t>
            </a:r>
          </a:p>
          <a:p>
            <a:pPr lvl="1"/>
            <a:r>
              <a:rPr lang="en-US" dirty="0" err="1"/>
              <a:t>Vidicon</a:t>
            </a:r>
            <a:r>
              <a:rPr lang="en-US" dirty="0"/>
              <a:t> Camera</a:t>
            </a:r>
          </a:p>
          <a:p>
            <a:pPr lvl="1"/>
            <a:r>
              <a:rPr lang="en-US" dirty="0"/>
              <a:t>Digital Camera</a:t>
            </a:r>
          </a:p>
          <a:p>
            <a:r>
              <a:rPr lang="en-US" dirty="0"/>
              <a:t>Lighting Techniques</a:t>
            </a:r>
          </a:p>
          <a:p>
            <a:pPr marL="0" indent="0">
              <a:buNone/>
            </a:pPr>
            <a:r>
              <a:rPr lang="en-US" dirty="0"/>
              <a:t>   It illuminates the part to be viewed so that its features stand out allowing the camera to see clearly.</a:t>
            </a:r>
          </a:p>
          <a:p>
            <a:pPr lvl="1"/>
            <a:r>
              <a:rPr lang="en-US" dirty="0"/>
              <a:t>Direct incident lighting</a:t>
            </a:r>
          </a:p>
          <a:p>
            <a:pPr lvl="1"/>
            <a:r>
              <a:rPr lang="en-US" dirty="0"/>
              <a:t>Diffuse Incident lighting</a:t>
            </a:r>
          </a:p>
          <a:p>
            <a:pPr lvl="1"/>
            <a:r>
              <a:rPr lang="en-US" dirty="0"/>
              <a:t>Lateral lighting</a:t>
            </a:r>
          </a:p>
          <a:p>
            <a:pPr lvl="1"/>
            <a:r>
              <a:rPr lang="en-US" dirty="0"/>
              <a:t>Dark field lighting</a:t>
            </a:r>
          </a:p>
          <a:p>
            <a:pPr lvl="1"/>
            <a:r>
              <a:rPr lang="en-US" dirty="0"/>
              <a:t>Backlighting</a:t>
            </a:r>
          </a:p>
        </p:txBody>
      </p:sp>
    </p:spTree>
    <p:extLst>
      <p:ext uri="{BB962C8B-B14F-4D97-AF65-F5344CB8AC3E}">
        <p14:creationId xmlns:p14="http://schemas.microsoft.com/office/powerpoint/2010/main" val="106805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Vidicon</a:t>
            </a:r>
            <a:r>
              <a:rPr lang="en-US" dirty="0"/>
              <a:t> Camera</a:t>
            </a:r>
          </a:p>
        </p:txBody>
      </p:sp>
      <p:sp>
        <p:nvSpPr>
          <p:cNvPr id="3" name="Content Placeholder 2"/>
          <p:cNvSpPr>
            <a:spLocks noGrp="1"/>
          </p:cNvSpPr>
          <p:nvPr>
            <p:ph idx="1"/>
          </p:nvPr>
        </p:nvSpPr>
        <p:spPr>
          <a:xfrm>
            <a:off x="381000" y="1524000"/>
            <a:ext cx="3124200" cy="4724400"/>
          </a:xfrm>
        </p:spPr>
        <p:txBody>
          <a:bodyPr>
            <a:normAutofit/>
          </a:bodyPr>
          <a:lstStyle/>
          <a:p>
            <a:pPr algn="just"/>
            <a:r>
              <a:rPr lang="en-US" sz="1800" b="1" dirty="0"/>
              <a:t>The vidicon is a storage-type camera tube in which a charge-density pattern is formed by the imaged scene radiation on a photoconductive surface which is then scanned by a beam of low-velocity electrons. </a:t>
            </a:r>
          </a:p>
          <a:p>
            <a:pPr algn="just"/>
            <a:r>
              <a:rPr lang="en-US" sz="1800" b="1" dirty="0"/>
              <a:t>The fluctuating voltage coupled out to a video amplifier can be used to reproduce the scene being imaged.</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712" y="1676400"/>
            <a:ext cx="5024487"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8229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pPr algn="ctr"/>
            <a:r>
              <a:rPr lang="en-US" dirty="0"/>
              <a:t>Working</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8229600" cy="3181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99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Working</a:t>
            </a:r>
          </a:p>
        </p:txBody>
      </p:sp>
      <p:sp>
        <p:nvSpPr>
          <p:cNvPr id="3" name="Content Placeholder 2"/>
          <p:cNvSpPr>
            <a:spLocks noGrp="1"/>
          </p:cNvSpPr>
          <p:nvPr>
            <p:ph idx="1"/>
          </p:nvPr>
        </p:nvSpPr>
        <p:spPr>
          <a:xfrm>
            <a:off x="381000" y="1447800"/>
            <a:ext cx="8305800" cy="5257800"/>
          </a:xfrm>
        </p:spPr>
        <p:txBody>
          <a:bodyPr>
            <a:noAutofit/>
          </a:bodyPr>
          <a:lstStyle/>
          <a:p>
            <a:r>
              <a:rPr lang="en-US" sz="2000" dirty="0">
                <a:latin typeface="Times New Roman" pitchFamily="18" charset="0"/>
                <a:cs typeface="Times New Roman" pitchFamily="18" charset="0"/>
              </a:rPr>
              <a:t>Photoconductivity is the basis of working of a </a:t>
            </a:r>
            <a:r>
              <a:rPr lang="en-US" sz="2000" dirty="0" err="1">
                <a:latin typeface="Times New Roman" pitchFamily="18" charset="0"/>
                <a:cs typeface="Times New Roman" pitchFamily="18" charset="0"/>
              </a:rPr>
              <a:t>Vidicon</a:t>
            </a:r>
            <a:r>
              <a:rPr lang="en-US" sz="2000" dirty="0">
                <a:latin typeface="Times New Roman" pitchFamily="18" charset="0"/>
                <a:cs typeface="Times New Roman" pitchFamily="18" charset="0"/>
              </a:rPr>
              <a:t>. We all know that photo means light and so photoconductivity is the property that shows the variation in conductivity of any material with the change in intensity of light falling on that surface.</a:t>
            </a:r>
          </a:p>
          <a:p>
            <a:r>
              <a:rPr lang="en-US" sz="2000" dirty="0">
                <a:latin typeface="Times New Roman" pitchFamily="18" charset="0"/>
                <a:cs typeface="Times New Roman" pitchFamily="18" charset="0"/>
              </a:rPr>
              <a:t>The mosaic reacts to the varying intensity of a light by varying its resistance.</a:t>
            </a:r>
          </a:p>
          <a:p>
            <a:r>
              <a:rPr lang="en-US" sz="2000" dirty="0">
                <a:latin typeface="Times New Roman" pitchFamily="18" charset="0"/>
                <a:cs typeface="Times New Roman" pitchFamily="18" charset="0"/>
              </a:rPr>
              <a:t>Now as the electric gun generates and sends a continuous cathode beam to the mosaic passing though two pairs of orthogonal capacitors (deflectors), the electron beam gets deflected up or down, and left or right based on the charge on each pair </a:t>
            </a:r>
            <a:r>
              <a:rPr lang="en-US" sz="2000" b="1" dirty="0">
                <a:latin typeface="Times New Roman" pitchFamily="18" charset="0"/>
                <a:cs typeface="Times New Roman" pitchFamily="18" charset="0"/>
              </a:rPr>
              <a:t>capacitors. </a:t>
            </a:r>
          </a:p>
          <a:p>
            <a:r>
              <a:rPr lang="en-US" sz="2000" dirty="0">
                <a:latin typeface="Times New Roman" pitchFamily="18" charset="0"/>
                <a:cs typeface="Times New Roman" pitchFamily="18" charset="0"/>
              </a:rPr>
              <a:t>As the beam scans the image, at each instant, the output is proportional to  the </a:t>
            </a:r>
            <a:r>
              <a:rPr lang="en-US" sz="2000" b="1" dirty="0">
                <a:latin typeface="Times New Roman" pitchFamily="18" charset="0"/>
                <a:cs typeface="Times New Roman" pitchFamily="18" charset="0"/>
              </a:rPr>
              <a:t>resistance of </a:t>
            </a:r>
            <a:r>
              <a:rPr lang="en-US" sz="2000" dirty="0">
                <a:latin typeface="Times New Roman" pitchFamily="18" charset="0"/>
                <a:cs typeface="Times New Roman" pitchFamily="18" charset="0"/>
              </a:rPr>
              <a:t>the mosaic or the light intensity on the mosaic. </a:t>
            </a:r>
          </a:p>
          <a:p>
            <a:r>
              <a:rPr lang="en-US" sz="2000" dirty="0">
                <a:latin typeface="Times New Roman" pitchFamily="18" charset="0"/>
                <a:cs typeface="Times New Roman" pitchFamily="18" charset="0"/>
              </a:rPr>
              <a:t>By reading the output </a:t>
            </a:r>
            <a:r>
              <a:rPr lang="en-US" sz="2000" b="1" dirty="0">
                <a:latin typeface="Times New Roman" pitchFamily="18" charset="0"/>
                <a:cs typeface="Times New Roman" pitchFamily="18" charset="0"/>
              </a:rPr>
              <a:t>voltage </a:t>
            </a:r>
            <a:r>
              <a:rPr lang="en-US" sz="2000" dirty="0">
                <a:latin typeface="Times New Roman" pitchFamily="18" charset="0"/>
                <a:cs typeface="Times New Roman" pitchFamily="18" charset="0"/>
              </a:rPr>
              <a:t>continuously, an analog representation of the image can be obtained.</a:t>
            </a:r>
          </a:p>
          <a:p>
            <a:r>
              <a:rPr lang="en-US" sz="2000" dirty="0">
                <a:latin typeface="Times New Roman" pitchFamily="18" charset="0"/>
                <a:cs typeface="Times New Roman" pitchFamily="18" charset="0"/>
              </a:rPr>
              <a:t>Analog signal of the </a:t>
            </a:r>
            <a:r>
              <a:rPr lang="en-US" sz="2000" dirty="0" err="1">
                <a:latin typeface="Times New Roman" pitchFamily="18" charset="0"/>
                <a:cs typeface="Times New Roman" pitchFamily="18" charset="0"/>
              </a:rPr>
              <a:t>vidicon</a:t>
            </a:r>
            <a:r>
              <a:rPr lang="en-US" sz="2000" dirty="0">
                <a:latin typeface="Times New Roman" pitchFamily="18" charset="0"/>
                <a:cs typeface="Times New Roman" pitchFamily="18" charset="0"/>
              </a:rPr>
              <a:t> has to be changed to digital signal using A to D convertors in order to process the image further using a PC.</a:t>
            </a:r>
          </a:p>
        </p:txBody>
      </p:sp>
    </p:spTree>
    <p:extLst>
      <p:ext uri="{BB962C8B-B14F-4D97-AF65-F5344CB8AC3E}">
        <p14:creationId xmlns:p14="http://schemas.microsoft.com/office/powerpoint/2010/main" val="2220804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515112"/>
          </a:xfrm>
        </p:spPr>
        <p:txBody>
          <a:bodyPr>
            <a:normAutofit fontScale="90000"/>
          </a:bodyPr>
          <a:lstStyle/>
          <a:p>
            <a:r>
              <a:rPr lang="en-US" dirty="0"/>
              <a:t>Digital Camera</a:t>
            </a:r>
          </a:p>
        </p:txBody>
      </p:sp>
      <p:sp>
        <p:nvSpPr>
          <p:cNvPr id="3" name="Content Placeholder 2"/>
          <p:cNvSpPr>
            <a:spLocks noGrp="1"/>
          </p:cNvSpPr>
          <p:nvPr>
            <p:ph idx="1"/>
          </p:nvPr>
        </p:nvSpPr>
        <p:spPr>
          <a:xfrm>
            <a:off x="381000" y="1143000"/>
            <a:ext cx="8229600" cy="3595522"/>
          </a:xfrm>
        </p:spPr>
        <p:txBody>
          <a:bodyPr>
            <a:noAutofit/>
          </a:bodyPr>
          <a:lstStyle/>
          <a:p>
            <a:pPr algn="just"/>
            <a:r>
              <a:rPr lang="en-US" sz="1800" dirty="0">
                <a:latin typeface="Times New Roman" pitchFamily="18" charset="0"/>
                <a:cs typeface="Times New Roman" pitchFamily="18" charset="0"/>
              </a:rPr>
              <a:t>A digital  camera  is  based  on solid-state  technology.</a:t>
            </a:r>
          </a:p>
          <a:p>
            <a:pPr algn="just"/>
            <a:r>
              <a:rPr lang="en-US" sz="1800" dirty="0">
                <a:latin typeface="Times New Roman" pitchFamily="18" charset="0"/>
                <a:cs typeface="Times New Roman" pitchFamily="18" charset="0"/>
              </a:rPr>
              <a:t>The   main part of these cameras is a solid-state silicon wafer image area that has hundreds of thousands of extremely small photosensitive areas called </a:t>
            </a:r>
            <a:r>
              <a:rPr lang="en-US" sz="1800" i="1" dirty="0" err="1">
                <a:latin typeface="Times New Roman" pitchFamily="18" charset="0"/>
                <a:cs typeface="Times New Roman" pitchFamily="18" charset="0"/>
              </a:rPr>
              <a:t>photosites</a:t>
            </a:r>
            <a:r>
              <a:rPr lang="en-US" sz="1800" i="1" dirty="0">
                <a:latin typeface="Times New Roman" pitchFamily="18" charset="0"/>
                <a:cs typeface="Times New Roman" pitchFamily="18" charset="0"/>
              </a:rPr>
              <a:t> </a:t>
            </a:r>
            <a:r>
              <a:rPr lang="en-US" sz="1800" dirty="0">
                <a:latin typeface="Times New Roman" pitchFamily="18" charset="0"/>
                <a:cs typeface="Times New Roman" pitchFamily="18" charset="0"/>
              </a:rPr>
              <a:t>printed on it. </a:t>
            </a:r>
          </a:p>
          <a:p>
            <a:pPr algn="just"/>
            <a:r>
              <a:rPr lang="en-US" sz="1800" dirty="0">
                <a:latin typeface="Times New Roman" pitchFamily="18" charset="0"/>
                <a:cs typeface="Times New Roman" pitchFamily="18" charset="0"/>
              </a:rPr>
              <a:t>Each small area of the wafer is a pixel contraction of picture element.</a:t>
            </a:r>
          </a:p>
          <a:p>
            <a:pPr algn="just"/>
            <a:r>
              <a:rPr lang="en-US" sz="1800" dirty="0">
                <a:latin typeface="Times New Roman" pitchFamily="18" charset="0"/>
                <a:cs typeface="Times New Roman" pitchFamily="18" charset="0"/>
              </a:rPr>
              <a:t>As the image is projected onto the image area, at each pixel location of the wafer, a </a:t>
            </a:r>
            <a:r>
              <a:rPr lang="en-US" sz="1800" i="1" dirty="0">
                <a:latin typeface="Times New Roman" pitchFamily="18" charset="0"/>
                <a:cs typeface="Times New Roman" pitchFamily="18" charset="0"/>
              </a:rPr>
              <a:t>ch</a:t>
            </a:r>
            <a:r>
              <a:rPr lang="en-US" sz="1800" dirty="0">
                <a:latin typeface="Times New Roman" pitchFamily="18" charset="0"/>
                <a:cs typeface="Times New Roman" pitchFamily="18" charset="0"/>
              </a:rPr>
              <a:t>ar</a:t>
            </a:r>
            <a:r>
              <a:rPr lang="en-US" sz="1800" i="1" dirty="0">
                <a:latin typeface="Times New Roman" pitchFamily="18" charset="0"/>
                <a:cs typeface="Times New Roman" pitchFamily="18" charset="0"/>
              </a:rPr>
              <a:t>ge </a:t>
            </a:r>
            <a:r>
              <a:rPr lang="en-US" sz="1800" dirty="0">
                <a:latin typeface="Times New Roman" pitchFamily="18" charset="0"/>
                <a:cs typeface="Times New Roman" pitchFamily="18" charset="0"/>
              </a:rPr>
              <a:t>is developed  that  is proportional to the intensity of the light at that location.</a:t>
            </a:r>
          </a:p>
          <a:p>
            <a:pPr algn="just"/>
            <a:r>
              <a:rPr lang="en-US" sz="1800" dirty="0">
                <a:latin typeface="Times New Roman" pitchFamily="18" charset="0"/>
                <a:cs typeface="Times New Roman" pitchFamily="18" charset="0"/>
              </a:rPr>
              <a:t>The charge that is generated is proportional to the number of photons that hit the sensor</a:t>
            </a:r>
          </a:p>
          <a:p>
            <a:pPr algn="just"/>
            <a:r>
              <a:rPr lang="en-US" sz="1800" dirty="0">
                <a:latin typeface="Times New Roman" pitchFamily="18" charset="0"/>
                <a:cs typeface="Times New Roman" pitchFamily="18" charset="0"/>
              </a:rPr>
              <a:t>Light from the thing you are photographing zooms into the camera lens. This incoming "picture" hits the image sensor chip, which breaks it up into millions of pixels. The sensor measures the color and brightness of each pixel and stores it as a number.</a:t>
            </a:r>
          </a:p>
          <a:p>
            <a:pPr marL="0" indent="0" algn="just">
              <a:buNone/>
            </a:pPr>
            <a:r>
              <a:rPr lang="en-US" sz="1800" dirty="0">
                <a:latin typeface="Times New Roman" pitchFamily="18" charset="0"/>
                <a:cs typeface="Times New Roman" pitchFamily="18" charset="0"/>
              </a:rPr>
              <a:t> </a:t>
            </a:r>
          </a:p>
          <a:p>
            <a:pPr algn="just"/>
            <a:endParaRPr lang="en-US" sz="1800"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198" y="4738522"/>
            <a:ext cx="6295263" cy="193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43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dirty="0"/>
              <a:t>Sensing for specific tasks</a:t>
            </a:r>
          </a:p>
        </p:txBody>
      </p:sp>
      <p:pic>
        <p:nvPicPr>
          <p:cNvPr id="101379" name="Picture 3" descr="harve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425" y="2416175"/>
            <a:ext cx="3016250" cy="1920875"/>
          </a:xfrm>
          <a:prstGeom prst="rect">
            <a:avLst/>
          </a:prstGeom>
          <a:noFill/>
          <a:extLst>
            <a:ext uri="{909E8E84-426E-40DD-AFC4-6F175D3DCCD1}">
              <a14:hiddenFill xmlns:a14="http://schemas.microsoft.com/office/drawing/2010/main">
                <a:solidFill>
                  <a:srgbClr val="FFFFFF"/>
                </a:solidFill>
              </a14:hiddenFill>
            </a:ext>
          </a:extLst>
        </p:spPr>
      </p:pic>
      <p:pic>
        <p:nvPicPr>
          <p:cNvPr id="101380" name="Picture 4" descr="crop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38" y="2438400"/>
            <a:ext cx="4395787" cy="3295650"/>
          </a:xfrm>
          <a:prstGeom prst="rect">
            <a:avLst/>
          </a:prstGeom>
          <a:noFill/>
          <a:extLst>
            <a:ext uri="{909E8E84-426E-40DD-AFC4-6F175D3DCCD1}">
              <a14:hiddenFill xmlns:a14="http://schemas.microsoft.com/office/drawing/2010/main">
                <a:solidFill>
                  <a:srgbClr val="FFFFFF"/>
                </a:solidFill>
              </a14:hiddenFill>
            </a:ext>
          </a:extLst>
        </p:spPr>
      </p:pic>
      <p:pic>
        <p:nvPicPr>
          <p:cNvPr id="1013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075" y="1703388"/>
            <a:ext cx="50419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575" y="4524375"/>
            <a:ext cx="29591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620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Digital Camera</a:t>
            </a:r>
          </a:p>
        </p:txBody>
      </p:sp>
      <p:sp>
        <p:nvSpPr>
          <p:cNvPr id="3" name="Content Placeholder 2"/>
          <p:cNvSpPr>
            <a:spLocks noGrp="1"/>
          </p:cNvSpPr>
          <p:nvPr>
            <p:ph idx="1"/>
          </p:nvPr>
        </p:nvSpPr>
        <p:spPr>
          <a:xfrm>
            <a:off x="381000" y="1676400"/>
            <a:ext cx="8305800" cy="4648200"/>
          </a:xfrm>
        </p:spPr>
        <p:txBody>
          <a:bodyPr>
            <a:normAutofit/>
          </a:bodyPr>
          <a:lstStyle/>
          <a:p>
            <a:r>
              <a:rPr lang="en-US" sz="2400" dirty="0"/>
              <a:t>Thus, a digital camera is also called a </a:t>
            </a:r>
            <a:r>
              <a:rPr lang="en-US" sz="2400" i="1" dirty="0"/>
              <a:t>Charged Coupled Device </a:t>
            </a:r>
            <a:r>
              <a:rPr lang="en-US" sz="2400" dirty="0"/>
              <a:t>(CCD) camera or </a:t>
            </a:r>
            <a:r>
              <a:rPr lang="en-US" sz="2400" b="1" i="1" dirty="0"/>
              <a:t>Charge </a:t>
            </a:r>
            <a:r>
              <a:rPr lang="en-US" sz="2400" i="1" dirty="0"/>
              <a:t>Integrated </a:t>
            </a:r>
            <a:r>
              <a:rPr lang="en-US" sz="2400" b="1" i="1" dirty="0"/>
              <a:t>Device </a:t>
            </a:r>
            <a:r>
              <a:rPr lang="en-US" sz="2400" dirty="0"/>
              <a:t>(CID) camera. </a:t>
            </a:r>
          </a:p>
          <a:p>
            <a:r>
              <a:rPr lang="en-US" sz="2400" dirty="0"/>
              <a:t>The collection of charges,  as shown in Fig if read sequentially, would be a representation of the image pixels. </a:t>
            </a:r>
          </a:p>
          <a:p>
            <a:r>
              <a:rPr lang="en-US" sz="2400" dirty="0"/>
              <a:t>The output is a discrete representation of the image as a voltage sampled in time. </a:t>
            </a:r>
          </a:p>
          <a:p>
            <a:r>
              <a:rPr lang="en-US" sz="2400" dirty="0"/>
              <a:t>Solid- state cameras are smaller, more rugged, last longer, and have less inherent image distortion than </a:t>
            </a:r>
            <a:r>
              <a:rPr lang="en-US" sz="2400" dirty="0" err="1"/>
              <a:t>vidicon</a:t>
            </a:r>
            <a:r>
              <a:rPr lang="en-US" sz="2400" dirty="0"/>
              <a:t> cameras.</a:t>
            </a:r>
          </a:p>
        </p:txBody>
      </p:sp>
    </p:spTree>
    <p:extLst>
      <p:ext uri="{BB962C8B-B14F-4D97-AF65-F5344CB8AC3E}">
        <p14:creationId xmlns:p14="http://schemas.microsoft.com/office/powerpoint/2010/main" val="4174172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US" dirty="0"/>
              <a:t>Camera working</a:t>
            </a:r>
          </a:p>
        </p:txBody>
      </p:sp>
      <p:sp>
        <p:nvSpPr>
          <p:cNvPr id="3" name="Content Placeholder 2"/>
          <p:cNvSpPr>
            <a:spLocks noGrp="1"/>
          </p:cNvSpPr>
          <p:nvPr>
            <p:ph idx="1"/>
          </p:nvPr>
        </p:nvSpPr>
        <p:spPr/>
        <p:txBody>
          <a:bodyPr/>
          <a:lstStyle/>
          <a:p>
            <a:r>
              <a:rPr lang="en-US" dirty="0"/>
              <a:t>https://www.youtube.com/watch?v=ED-KnFL_J7Y</a:t>
            </a:r>
          </a:p>
        </p:txBody>
      </p:sp>
    </p:spTree>
    <p:extLst>
      <p:ext uri="{BB962C8B-B14F-4D97-AF65-F5344CB8AC3E}">
        <p14:creationId xmlns:p14="http://schemas.microsoft.com/office/powerpoint/2010/main" val="2866319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Lighting Techniques</a:t>
            </a:r>
          </a:p>
        </p:txBody>
      </p:sp>
      <p:sp>
        <p:nvSpPr>
          <p:cNvPr id="3" name="Content Placeholder 2"/>
          <p:cNvSpPr>
            <a:spLocks noGrp="1"/>
          </p:cNvSpPr>
          <p:nvPr>
            <p:ph idx="1"/>
          </p:nvPr>
        </p:nvSpPr>
        <p:spPr>
          <a:xfrm>
            <a:off x="381000" y="1447800"/>
            <a:ext cx="8305800" cy="4876800"/>
          </a:xfrm>
        </p:spPr>
        <p:txBody>
          <a:bodyPr>
            <a:normAutofit/>
          </a:bodyPr>
          <a:lstStyle/>
          <a:p>
            <a:r>
              <a:rPr lang="en-US" sz="2000" dirty="0"/>
              <a:t>Lighting is very important to machine vision as it illuminates the part to be viewed so that its features stand out allowing the camera to see clearly.</a:t>
            </a:r>
          </a:p>
          <a:p>
            <a:r>
              <a:rPr lang="en-US" sz="2000" dirty="0"/>
              <a:t>Different points on the objects in front of the imaging system will have different intensity values on the image, depending on the amount of incident radiance, how they are illuminated, how they reflect light , how reflected light is collected by the lens and how the sensor camera responds to the incoming light .Hence proper illumination is required.</a:t>
            </a:r>
          </a:p>
          <a:p>
            <a:endParaRPr lang="en-US"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114800"/>
            <a:ext cx="4924425" cy="256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0941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Lighting Techniques </a:t>
            </a:r>
          </a:p>
        </p:txBody>
      </p:sp>
      <p:sp>
        <p:nvSpPr>
          <p:cNvPr id="3" name="Content Placeholder 2"/>
          <p:cNvSpPr>
            <a:spLocks noGrp="1"/>
          </p:cNvSpPr>
          <p:nvPr>
            <p:ph idx="1"/>
          </p:nvPr>
        </p:nvSpPr>
        <p:spPr>
          <a:xfrm>
            <a:off x="381000" y="1524000"/>
            <a:ext cx="8305800" cy="4800600"/>
          </a:xfrm>
        </p:spPr>
        <p:txBody>
          <a:bodyPr/>
          <a:lstStyle/>
          <a:p>
            <a:r>
              <a:rPr lang="en-US" dirty="0"/>
              <a:t>It must avoid reflections and shadow unless they are designed for the purpose of image processing.</a:t>
            </a:r>
          </a:p>
          <a:p>
            <a:r>
              <a:rPr lang="en-US" dirty="0"/>
              <a:t>The main purpose is to create contrast between the object features to be detected.</a:t>
            </a:r>
          </a:p>
          <a:p>
            <a:r>
              <a:rPr lang="en-US" dirty="0"/>
              <a:t>Typical lighting techniques are</a:t>
            </a:r>
          </a:p>
          <a:p>
            <a:pPr lvl="1"/>
            <a:r>
              <a:rPr lang="en-US" dirty="0"/>
              <a:t>Direct incident lighting</a:t>
            </a:r>
          </a:p>
          <a:p>
            <a:pPr lvl="1"/>
            <a:r>
              <a:rPr lang="en-US" dirty="0"/>
              <a:t>Diffuse Incident lighting</a:t>
            </a:r>
          </a:p>
          <a:p>
            <a:pPr lvl="1"/>
            <a:r>
              <a:rPr lang="en-US" dirty="0"/>
              <a:t>Lateral lighting</a:t>
            </a:r>
          </a:p>
          <a:p>
            <a:pPr lvl="1"/>
            <a:r>
              <a:rPr lang="en-US" dirty="0"/>
              <a:t>Dark field lighting</a:t>
            </a:r>
          </a:p>
          <a:p>
            <a:pPr lvl="1"/>
            <a:r>
              <a:rPr lang="en-US" dirty="0"/>
              <a:t>Backlighting</a:t>
            </a:r>
          </a:p>
          <a:p>
            <a:endParaRPr lang="en-US" dirty="0"/>
          </a:p>
          <a:p>
            <a:pPr lvl="1"/>
            <a:endParaRPr lang="en-US" dirty="0"/>
          </a:p>
        </p:txBody>
      </p:sp>
    </p:spTree>
    <p:extLst>
      <p:ext uri="{BB962C8B-B14F-4D97-AF65-F5344CB8AC3E}">
        <p14:creationId xmlns:p14="http://schemas.microsoft.com/office/powerpoint/2010/main" val="1000759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pPr lvl="1" algn="l" rtl="0">
              <a:spcBef>
                <a:spcPct val="0"/>
              </a:spcBef>
            </a:pPr>
            <a:r>
              <a:rPr lang="en-US" sz="2800" dirty="0"/>
              <a:t>Direct incident lighting</a:t>
            </a:r>
            <a:br>
              <a:rPr lang="en-US" dirty="0"/>
            </a:br>
            <a:endParaRPr lang="en-US" dirty="0"/>
          </a:p>
        </p:txBody>
      </p:sp>
      <p:sp>
        <p:nvSpPr>
          <p:cNvPr id="3" name="Content Placeholder 2"/>
          <p:cNvSpPr>
            <a:spLocks noGrp="1"/>
          </p:cNvSpPr>
          <p:nvPr>
            <p:ph idx="1"/>
          </p:nvPr>
        </p:nvSpPr>
        <p:spPr>
          <a:xfrm>
            <a:off x="381000" y="1524000"/>
            <a:ext cx="5410200" cy="2709054"/>
          </a:xfrm>
        </p:spPr>
        <p:txBody>
          <a:bodyPr>
            <a:normAutofit fontScale="85000" lnSpcReduction="20000"/>
          </a:bodyPr>
          <a:lstStyle/>
          <a:p>
            <a:r>
              <a:rPr lang="en-US" dirty="0"/>
              <a:t>Used for non reflective materials that strongly scatter the light due to their matte , porous, fibrous and nonglossy surface.</a:t>
            </a:r>
          </a:p>
          <a:p>
            <a:r>
              <a:rPr lang="en-US" dirty="0"/>
              <a:t>Ideally a ring light is chosen for smaller illuminated fields that can be arranged around the lens.</a:t>
            </a:r>
          </a:p>
          <a:p>
            <a:r>
              <a:rPr lang="en-US" dirty="0"/>
              <a:t>Shadows are avoided due to vertical illumination.</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19200"/>
            <a:ext cx="2476500" cy="3013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81000" y="4233054"/>
            <a:ext cx="8077200" cy="2308324"/>
          </a:xfrm>
          <a:prstGeom prst="rect">
            <a:avLst/>
          </a:prstGeom>
        </p:spPr>
        <p:txBody>
          <a:bodyPr wrap="square">
            <a:spAutoFit/>
          </a:bodyPr>
          <a:lstStyle/>
          <a:p>
            <a:r>
              <a:rPr lang="en-US" dirty="0"/>
              <a:t>Advantages:  </a:t>
            </a:r>
          </a:p>
          <a:p>
            <a:pPr marL="285750" indent="-285750">
              <a:buFont typeface="Arial" pitchFamily="34" charset="0"/>
              <a:buChar char="•"/>
            </a:pPr>
            <a:r>
              <a:rPr lang="en-US" dirty="0"/>
              <a:t>Direct incident light illuminations are inexpensive and do not require any complicated design.</a:t>
            </a:r>
          </a:p>
          <a:p>
            <a:pPr marL="285750" indent="-285750">
              <a:buFont typeface="Arial" pitchFamily="34" charset="0"/>
              <a:buChar char="•"/>
            </a:pPr>
            <a:r>
              <a:rPr lang="en-US" dirty="0"/>
              <a:t>All types of lighting such as halogen, fluorescent or LED lighting can be used.</a:t>
            </a:r>
          </a:p>
          <a:p>
            <a:pPr marL="285750" indent="-285750">
              <a:buFont typeface="Arial" pitchFamily="34" charset="0"/>
              <a:buChar char="•"/>
            </a:pPr>
            <a:r>
              <a:rPr lang="en-US" dirty="0"/>
              <a:t>Ideal to illuminate large areas. </a:t>
            </a:r>
          </a:p>
          <a:p>
            <a:pPr marL="285750" indent="-285750">
              <a:buFont typeface="Arial" pitchFamily="34" charset="0"/>
              <a:buChar char="•"/>
            </a:pPr>
            <a:r>
              <a:rPr lang="en-US" dirty="0"/>
              <a:t>Several lights can be combined, too.</a:t>
            </a:r>
          </a:p>
          <a:p>
            <a:pPr marL="285750" indent="-285750">
              <a:buFont typeface="Arial" pitchFamily="34" charset="0"/>
              <a:buChar char="•"/>
            </a:pPr>
            <a:r>
              <a:rPr lang="en-US" dirty="0"/>
              <a:t>Direct light is usually bright because of a directly radiating surface with low beam angle and strong reflection.</a:t>
            </a:r>
          </a:p>
        </p:txBody>
      </p:sp>
    </p:spTree>
    <p:extLst>
      <p:ext uri="{BB962C8B-B14F-4D97-AF65-F5344CB8AC3E}">
        <p14:creationId xmlns:p14="http://schemas.microsoft.com/office/powerpoint/2010/main" val="4054974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Diffuse Incident Lighting</a:t>
            </a:r>
          </a:p>
        </p:txBody>
      </p:sp>
      <p:sp>
        <p:nvSpPr>
          <p:cNvPr id="3" name="Content Placeholder 2"/>
          <p:cNvSpPr>
            <a:spLocks noGrp="1"/>
          </p:cNvSpPr>
          <p:nvPr>
            <p:ph idx="1"/>
          </p:nvPr>
        </p:nvSpPr>
        <p:spPr>
          <a:xfrm>
            <a:off x="228599" y="1371600"/>
            <a:ext cx="8305801" cy="2667000"/>
          </a:xfrm>
        </p:spPr>
        <p:txBody>
          <a:bodyPr>
            <a:noAutofit/>
          </a:bodyPr>
          <a:lstStyle/>
          <a:p>
            <a:pPr algn="just"/>
            <a:r>
              <a:rPr lang="en-US" sz="1800" dirty="0"/>
              <a:t>Diffuse light is necessary for many applications, </a:t>
            </a:r>
            <a:r>
              <a:rPr lang="en-US" sz="1800" dirty="0" err="1"/>
              <a:t>eg</a:t>
            </a:r>
            <a:r>
              <a:rPr lang="en-US" sz="1800" dirty="0"/>
              <a:t> to test reflective, polished, glossy or metallic objects. It is particularly difficult if these surfaces are no longer perfectly flat, but individually shaped, wrinkled, curved or cylindrical.</a:t>
            </a:r>
          </a:p>
          <a:p>
            <a:pPr algn="just"/>
            <a:r>
              <a:rPr lang="en-US" sz="1800" dirty="0"/>
              <a:t>To create diffused lighting ,one may use incident light with diffusers like </a:t>
            </a:r>
          </a:p>
          <a:p>
            <a:pPr lvl="1" algn="just"/>
            <a:r>
              <a:rPr lang="en-US" sz="1600" dirty="0"/>
              <a:t>Coaxial illumination  [ light is coupled into the axis of camera by means of beam splitter or half mirror]</a:t>
            </a:r>
          </a:p>
          <a:p>
            <a:pPr lvl="1" algn="just"/>
            <a:r>
              <a:rPr lang="en-US" sz="1600" dirty="0"/>
              <a:t>Dome shaped illumination.[light is diffused by means of a diffused coated dome in which the camera looks through an opening in the dome on to the work piece]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038600"/>
            <a:ext cx="3133725" cy="228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62400"/>
            <a:ext cx="3863975" cy="282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2714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819912"/>
          </a:xfrm>
        </p:spPr>
        <p:txBody>
          <a:bodyPr/>
          <a:lstStyle/>
          <a:p>
            <a:r>
              <a:rPr lang="en-US" dirty="0"/>
              <a:t>Lateral Lighting</a:t>
            </a:r>
          </a:p>
        </p:txBody>
      </p:sp>
      <p:sp>
        <p:nvSpPr>
          <p:cNvPr id="3" name="Content Placeholder 2"/>
          <p:cNvSpPr>
            <a:spLocks noGrp="1"/>
          </p:cNvSpPr>
          <p:nvPr>
            <p:ph idx="1"/>
          </p:nvPr>
        </p:nvSpPr>
        <p:spPr>
          <a:xfrm>
            <a:off x="304800" y="1752600"/>
            <a:ext cx="8382000" cy="4572000"/>
          </a:xfrm>
        </p:spPr>
        <p:txBody>
          <a:bodyPr/>
          <a:lstStyle/>
          <a:p>
            <a:r>
              <a:rPr lang="en-US" dirty="0"/>
              <a:t>Light from the side can be radiated at a relatively wide or narrow angle. </a:t>
            </a:r>
          </a:p>
          <a:p>
            <a:r>
              <a:rPr lang="en-US" dirty="0"/>
              <a:t>The influence on the camera image can be significant, in an extreme case the image information can almost be inverted.</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403" y="3657600"/>
            <a:ext cx="5238993" cy="3047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7362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Dark field lighting</a:t>
            </a:r>
          </a:p>
        </p:txBody>
      </p:sp>
      <p:sp>
        <p:nvSpPr>
          <p:cNvPr id="3" name="Content Placeholder 2"/>
          <p:cNvSpPr>
            <a:spLocks noGrp="1"/>
          </p:cNvSpPr>
          <p:nvPr>
            <p:ph idx="1"/>
          </p:nvPr>
        </p:nvSpPr>
        <p:spPr>
          <a:xfrm>
            <a:off x="228600" y="1371600"/>
            <a:ext cx="8610600" cy="3352800"/>
          </a:xfrm>
        </p:spPr>
        <p:txBody>
          <a:bodyPr>
            <a:normAutofit/>
          </a:bodyPr>
          <a:lstStyle/>
          <a:p>
            <a:pPr algn="just"/>
            <a:r>
              <a:rPr lang="en-US" sz="2000" dirty="0"/>
              <a:t>At a first sight, images captured using dark field illumination seem unusual to the viewer. </a:t>
            </a:r>
          </a:p>
          <a:p>
            <a:pPr algn="just"/>
            <a:r>
              <a:rPr lang="en-US" sz="2000" dirty="0"/>
              <a:t>The light shines at a shallow angle. According to the principle "angle of incidence = angle of reflection", all the light is directed away from the viewer (the camera), the field of view therefore remains dark.</a:t>
            </a:r>
          </a:p>
          <a:p>
            <a:pPr algn="just"/>
            <a:r>
              <a:rPr lang="en-US" sz="2000" dirty="0"/>
              <a:t>Inclined edges, scratches, imprints, slots, and elevations interfere with the beam of light. At these anomalies, the light is reflected towards the camera, or mostly only strayed. These defects appear bright in the camera image in this way.</a:t>
            </a:r>
          </a:p>
          <a:p>
            <a:endParaRPr lang="en-US" sz="2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4267200"/>
            <a:ext cx="306705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30794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8077200" cy="591312"/>
          </a:xfrm>
        </p:spPr>
        <p:txBody>
          <a:bodyPr>
            <a:normAutofit fontScale="90000"/>
          </a:bodyPr>
          <a:lstStyle/>
          <a:p>
            <a:r>
              <a:rPr lang="en-US" dirty="0"/>
              <a:t>Backlighting</a:t>
            </a:r>
          </a:p>
        </p:txBody>
      </p:sp>
      <p:sp>
        <p:nvSpPr>
          <p:cNvPr id="3" name="Content Placeholder 2"/>
          <p:cNvSpPr>
            <a:spLocks noGrp="1"/>
          </p:cNvSpPr>
          <p:nvPr>
            <p:ph idx="1"/>
          </p:nvPr>
        </p:nvSpPr>
        <p:spPr>
          <a:xfrm>
            <a:off x="457200" y="1600200"/>
            <a:ext cx="8229600" cy="4724400"/>
          </a:xfrm>
        </p:spPr>
        <p:txBody>
          <a:bodyPr/>
          <a:lstStyle/>
          <a:p>
            <a:r>
              <a:rPr lang="en-US" dirty="0"/>
              <a:t>Transmitted light illumination is the first choice of lighting when it is necessary to measure parts as accurately as possible. </a:t>
            </a:r>
          </a:p>
          <a:p>
            <a:r>
              <a:rPr lang="en-US" dirty="0"/>
              <a:t>The lighting is arranged on the opposite side of the camera, the component itself is put in the light beam.</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038599"/>
            <a:ext cx="3276600" cy="2479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1F78937-507A-D49A-3F83-13EE3BF3C738}"/>
              </a:ext>
            </a:extLst>
          </p:cNvPr>
          <p:cNvSpPr txBox="1"/>
          <p:nvPr/>
        </p:nvSpPr>
        <p:spPr>
          <a:xfrm>
            <a:off x="6324600" y="6492679"/>
            <a:ext cx="2549159" cy="369332"/>
          </a:xfrm>
          <a:prstGeom prst="rect">
            <a:avLst/>
          </a:prstGeom>
          <a:noFill/>
        </p:spPr>
        <p:txBody>
          <a:bodyPr wrap="none" rtlCol="0">
            <a:spAutoFit/>
          </a:bodyPr>
          <a:lstStyle/>
          <a:p>
            <a:r>
              <a:rPr lang="en-IN" dirty="0"/>
              <a:t>Assignment 2 ends here</a:t>
            </a:r>
          </a:p>
        </p:txBody>
      </p:sp>
    </p:spTree>
    <p:extLst>
      <p:ext uri="{BB962C8B-B14F-4D97-AF65-F5344CB8AC3E}">
        <p14:creationId xmlns:p14="http://schemas.microsoft.com/office/powerpoint/2010/main" val="161669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Steps in Vision system</a:t>
            </a:r>
          </a:p>
        </p:txBody>
      </p:sp>
      <p:pic>
        <p:nvPicPr>
          <p:cNvPr id="1026" name="Picture 2"/>
          <p:cNvPicPr>
            <a:picLocks noGrp="1" noChangeAspect="1" noChangeArrowheads="1"/>
          </p:cNvPicPr>
          <p:nvPr>
            <p:ph idx="1"/>
          </p:nvPr>
        </p:nvPicPr>
        <p:blipFill>
          <a:blip r:embed="rId2">
            <a:grayscl/>
            <a:extLst>
              <a:ext uri="{28A0092B-C50C-407E-A947-70E740481C1C}">
                <a14:useLocalDpi xmlns:a14="http://schemas.microsoft.com/office/drawing/2010/main" val="0"/>
              </a:ext>
            </a:extLst>
          </a:blip>
          <a:srcRect/>
          <a:stretch>
            <a:fillRect/>
          </a:stretch>
        </p:blipFill>
        <p:spPr bwMode="auto">
          <a:xfrm>
            <a:off x="609600" y="3124200"/>
            <a:ext cx="8336973" cy="1819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9600" y="1524000"/>
            <a:ext cx="7391400" cy="1200329"/>
          </a:xfrm>
          <a:prstGeom prst="rect">
            <a:avLst/>
          </a:prstGeom>
          <a:noFill/>
        </p:spPr>
        <p:txBody>
          <a:bodyPr wrap="square" rtlCol="0">
            <a:spAutoFit/>
          </a:bodyPr>
          <a:lstStyle/>
          <a:p>
            <a:pPr marL="285750" indent="-285750">
              <a:buFont typeface="Arial" pitchFamily="34" charset="0"/>
              <a:buChar char="•"/>
            </a:pPr>
            <a:r>
              <a:rPr lang="en-US" sz="2400" dirty="0"/>
              <a:t>Vision has 2 steps </a:t>
            </a:r>
          </a:p>
          <a:p>
            <a:pPr marL="742950" lvl="1" indent="-285750">
              <a:buFont typeface="Arial" pitchFamily="34" charset="0"/>
              <a:buChar char="•"/>
            </a:pPr>
            <a:r>
              <a:rPr lang="en-US" sz="2400" dirty="0"/>
              <a:t>Image Acquisition and</a:t>
            </a:r>
          </a:p>
          <a:p>
            <a:pPr marL="742950" lvl="1" indent="-285750">
              <a:buFont typeface="Arial" pitchFamily="34" charset="0"/>
              <a:buChar char="•"/>
            </a:pPr>
            <a:r>
              <a:rPr lang="en-US" sz="2400" dirty="0"/>
              <a:t>Image Processing</a:t>
            </a:r>
          </a:p>
        </p:txBody>
      </p:sp>
    </p:spTree>
    <p:extLst>
      <p:ext uri="{BB962C8B-B14F-4D97-AF65-F5344CB8AC3E}">
        <p14:creationId xmlns:p14="http://schemas.microsoft.com/office/powerpoint/2010/main" val="2158404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04800" y="704088"/>
            <a:ext cx="8458200" cy="667512"/>
          </a:xfrm>
        </p:spPr>
        <p:txBody>
          <a:bodyPr>
            <a:normAutofit fontScale="90000"/>
          </a:bodyPr>
          <a:lstStyle/>
          <a:p>
            <a:r>
              <a:rPr lang="en-US" dirty="0"/>
              <a:t>Sensing for specific tasks</a:t>
            </a:r>
          </a:p>
        </p:txBody>
      </p:sp>
      <p:pic>
        <p:nvPicPr>
          <p:cNvPr id="103427" name="Picture 3" descr="facetra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2451100"/>
            <a:ext cx="4000500" cy="3022600"/>
          </a:xfrm>
          <a:prstGeom prst="rect">
            <a:avLst/>
          </a:prstGeom>
          <a:noFill/>
          <a:extLst>
            <a:ext uri="{909E8E84-426E-40DD-AFC4-6F175D3DCCD1}">
              <a14:hiddenFill xmlns:a14="http://schemas.microsoft.com/office/drawing/2010/main">
                <a:solidFill>
                  <a:srgbClr val="FFFFFF"/>
                </a:solidFill>
              </a14:hiddenFill>
            </a:ext>
          </a:extLst>
        </p:spPr>
      </p:pic>
      <p:pic>
        <p:nvPicPr>
          <p:cNvPr id="1034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75" y="1703388"/>
            <a:ext cx="41783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163" y="5589588"/>
            <a:ext cx="5703887"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8324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667512"/>
          </a:xfrm>
        </p:spPr>
        <p:txBody>
          <a:bodyPr>
            <a:normAutofit fontScale="90000"/>
          </a:bodyPr>
          <a:lstStyle/>
          <a:p>
            <a:r>
              <a:rPr lang="en-US" dirty="0"/>
              <a:t>Image Acquisition</a:t>
            </a:r>
          </a:p>
        </p:txBody>
      </p:sp>
      <p:sp>
        <p:nvSpPr>
          <p:cNvPr id="3" name="Content Placeholder 2"/>
          <p:cNvSpPr>
            <a:spLocks noGrp="1"/>
          </p:cNvSpPr>
          <p:nvPr>
            <p:ph idx="1"/>
          </p:nvPr>
        </p:nvSpPr>
        <p:spPr>
          <a:xfrm>
            <a:off x="381000" y="1371600"/>
            <a:ext cx="8305800" cy="4953000"/>
          </a:xfrm>
        </p:spPr>
        <p:txBody>
          <a:bodyPr>
            <a:normAutofit fontScale="77500" lnSpcReduction="20000"/>
          </a:bodyPr>
          <a:lstStyle/>
          <a:p>
            <a:pPr algn="just"/>
            <a:r>
              <a:rPr lang="en-US" dirty="0"/>
              <a:t>In image acquisition, an image is acquired from a </a:t>
            </a:r>
            <a:r>
              <a:rPr lang="en-US" dirty="0" err="1"/>
              <a:t>vidicon</a:t>
            </a:r>
            <a:r>
              <a:rPr lang="en-US" dirty="0"/>
              <a:t> which is digitized or from a digital camera (CCD or CID).</a:t>
            </a:r>
          </a:p>
          <a:p>
            <a:pPr algn="just"/>
            <a:r>
              <a:rPr lang="en-US" dirty="0"/>
              <a:t>The image is stored in computer memory (also called a frame buffer) in the format such as TIFF, JPG, Bitmap, etc. The buffer may be a part of the frame grabber card or in the computer itself. </a:t>
            </a:r>
          </a:p>
          <a:p>
            <a:pPr algn="just"/>
            <a:r>
              <a:rPr lang="en-US" dirty="0"/>
              <a:t>The image acquisition is primarily a hardware function, however, software can be used to control light intensity, focus, camera angle, synchronization, field of view, read times, and other functions. </a:t>
            </a:r>
          </a:p>
          <a:p>
            <a:pPr algn="just"/>
            <a:r>
              <a:rPr lang="en-US" dirty="0"/>
              <a:t>Image acquisition has four principle elements, namely, </a:t>
            </a:r>
          </a:p>
          <a:p>
            <a:pPr lvl="1" algn="just"/>
            <a:r>
              <a:rPr lang="en-US" dirty="0"/>
              <a:t>A light source, either controlled or ambient,</a:t>
            </a:r>
          </a:p>
          <a:p>
            <a:pPr lvl="1" algn="just"/>
            <a:r>
              <a:rPr lang="en-US" dirty="0"/>
              <a:t>A lens that focuses reflected light from the object on to the image sensor, </a:t>
            </a:r>
          </a:p>
          <a:p>
            <a:pPr lvl="1" algn="just"/>
            <a:r>
              <a:rPr lang="en-US" dirty="0"/>
              <a:t>An image sensor that converts the light image into a stored electrical image, and </a:t>
            </a:r>
          </a:p>
          <a:p>
            <a:pPr lvl="1" algn="just"/>
            <a:r>
              <a:rPr lang="en-US" dirty="0"/>
              <a:t>The electronics to read the sensed image from the image sensing element, and after processing, transmit the image information to a computer for further processing. </a:t>
            </a:r>
          </a:p>
        </p:txBody>
      </p:sp>
    </p:spTree>
    <p:extLst>
      <p:ext uri="{BB962C8B-B14F-4D97-AF65-F5344CB8AC3E}">
        <p14:creationId xmlns:p14="http://schemas.microsoft.com/office/powerpoint/2010/main" val="4268694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8077200" cy="438912"/>
          </a:xfrm>
        </p:spPr>
        <p:txBody>
          <a:bodyPr>
            <a:normAutofit fontScale="90000"/>
          </a:bodyPr>
          <a:lstStyle/>
          <a:p>
            <a:r>
              <a:rPr lang="en-US" dirty="0"/>
              <a:t>Image Acquisition</a:t>
            </a:r>
          </a:p>
        </p:txBody>
      </p:sp>
      <p:sp>
        <p:nvSpPr>
          <p:cNvPr id="3" name="Content Placeholder 2"/>
          <p:cNvSpPr>
            <a:spLocks noGrp="1"/>
          </p:cNvSpPr>
          <p:nvPr>
            <p:ph idx="1"/>
          </p:nvPr>
        </p:nvSpPr>
        <p:spPr>
          <a:xfrm>
            <a:off x="333375" y="1143000"/>
            <a:ext cx="8382000" cy="2362200"/>
          </a:xfrm>
        </p:spPr>
        <p:txBody>
          <a:bodyPr>
            <a:normAutofit/>
          </a:bodyPr>
          <a:lstStyle/>
          <a:p>
            <a:pPr algn="just"/>
            <a:r>
              <a:rPr lang="en-US" sz="2000" dirty="0"/>
              <a:t>A typical acquired image is shown in Fig</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467600" cy="3553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5791200"/>
            <a:ext cx="17049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10005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Image storage and Retrieval</a:t>
            </a:r>
          </a:p>
        </p:txBody>
      </p:sp>
      <p:sp>
        <p:nvSpPr>
          <p:cNvPr id="3" name="Content Placeholder 2"/>
          <p:cNvSpPr>
            <a:spLocks noGrp="1"/>
          </p:cNvSpPr>
          <p:nvPr>
            <p:ph idx="1"/>
          </p:nvPr>
        </p:nvSpPr>
        <p:spPr>
          <a:xfrm>
            <a:off x="381000" y="1600200"/>
            <a:ext cx="8610600" cy="4953000"/>
          </a:xfrm>
        </p:spPr>
        <p:txBody>
          <a:bodyPr>
            <a:normAutofit/>
          </a:bodyPr>
          <a:lstStyle/>
          <a:p>
            <a:pPr algn="just"/>
            <a:r>
              <a:rPr lang="en-US" sz="2000" dirty="0"/>
              <a:t>An image is generally acquired at the rate of 30 frames per second or each image stored in every 1/30 second.</a:t>
            </a:r>
          </a:p>
          <a:p>
            <a:pPr algn="just"/>
            <a:r>
              <a:rPr lang="en-US" sz="2000" dirty="0"/>
              <a:t> If a vision system has a pixel density of 350 pixels per line and 280 lines, there will be a total of 350 x 280=98000 pixels. </a:t>
            </a:r>
          </a:p>
          <a:p>
            <a:pPr algn="just"/>
            <a:r>
              <a:rPr lang="en-US" sz="2000" dirty="0"/>
              <a:t>Moreover, for a 6-bit register to represent various gray levels of a pixel, there is a requirement of storage of 98,000 x 6 = 588,000 bits of data, which is to be processed in every 1/30 second</a:t>
            </a:r>
            <a:endParaRPr lang="en-US" sz="1800" dirty="0"/>
          </a:p>
          <a:p>
            <a:pPr algn="just"/>
            <a:r>
              <a:rPr lang="en-US" sz="2000" dirty="0"/>
              <a:t>For storage, a combination of row and column counters are used in the frame grabber.</a:t>
            </a:r>
          </a:p>
          <a:p>
            <a:pPr algn="just"/>
            <a:r>
              <a:rPr lang="en-US" sz="2000" dirty="0"/>
              <a:t> To read the information stored in the frame buffer, the data is grabbed via a signal sent from the computer to the address corresponding to a row-column combination</a:t>
            </a:r>
          </a:p>
        </p:txBody>
      </p:sp>
    </p:spTree>
    <p:extLst>
      <p:ext uri="{BB962C8B-B14F-4D97-AF65-F5344CB8AC3E}">
        <p14:creationId xmlns:p14="http://schemas.microsoft.com/office/powerpoint/2010/main" val="2693416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Image Processing</a:t>
            </a:r>
          </a:p>
        </p:txBody>
      </p:sp>
      <p:sp>
        <p:nvSpPr>
          <p:cNvPr id="3" name="Content Placeholder 2"/>
          <p:cNvSpPr>
            <a:spLocks noGrp="1"/>
          </p:cNvSpPr>
          <p:nvPr>
            <p:ph idx="1"/>
          </p:nvPr>
        </p:nvSpPr>
        <p:spPr>
          <a:xfrm>
            <a:off x="381000" y="1371600"/>
            <a:ext cx="8305800" cy="4953000"/>
          </a:xfrm>
        </p:spPr>
        <p:txBody>
          <a:bodyPr>
            <a:normAutofit lnSpcReduction="10000"/>
          </a:bodyPr>
          <a:lstStyle/>
          <a:p>
            <a:r>
              <a:rPr lang="en-US" sz="2000" dirty="0"/>
              <a:t>Image processing techniques are used to enhance, improve, or otherwise alter an image and to prepare it for image analysis. </a:t>
            </a:r>
          </a:p>
          <a:p>
            <a:r>
              <a:rPr lang="en-US" sz="2000" dirty="0"/>
              <a:t>Usually, during image processing, information is not extracted from the image. </a:t>
            </a:r>
          </a:p>
          <a:p>
            <a:r>
              <a:rPr lang="en-US" sz="2000" dirty="0"/>
              <a:t>The intention is to remove faults, trivial information, or information that may be important, and to improve the image.</a:t>
            </a:r>
          </a:p>
          <a:p>
            <a:r>
              <a:rPr lang="en-US" sz="2000" dirty="0"/>
              <a:t> Image processing examines the digitized data to locate and recognize an object within the image field. It is divided into several sub-processes </a:t>
            </a:r>
          </a:p>
          <a:p>
            <a:pPr lvl="1"/>
            <a:r>
              <a:rPr lang="en-US" sz="1800" dirty="0"/>
              <a:t>Image  Data Reduction</a:t>
            </a:r>
          </a:p>
          <a:p>
            <a:pPr lvl="1"/>
            <a:r>
              <a:rPr lang="en-US" sz="1800" dirty="0"/>
              <a:t>Histogram Analysis</a:t>
            </a:r>
          </a:p>
          <a:p>
            <a:pPr lvl="1"/>
            <a:r>
              <a:rPr lang="en-US" sz="1800" dirty="0" err="1"/>
              <a:t>Thresholding</a:t>
            </a:r>
            <a:endParaRPr lang="en-US" sz="1800" dirty="0"/>
          </a:p>
          <a:p>
            <a:pPr lvl="1"/>
            <a:r>
              <a:rPr lang="en-US" sz="1800" dirty="0"/>
              <a:t>Masking</a:t>
            </a:r>
          </a:p>
          <a:p>
            <a:pPr lvl="1"/>
            <a:r>
              <a:rPr lang="en-US" sz="1800" dirty="0"/>
              <a:t>Edge Detection</a:t>
            </a:r>
          </a:p>
          <a:p>
            <a:pPr lvl="1"/>
            <a:r>
              <a:rPr lang="en-US" sz="1800" dirty="0"/>
              <a:t>Segmentation and</a:t>
            </a:r>
          </a:p>
          <a:p>
            <a:pPr lvl="1"/>
            <a:r>
              <a:rPr lang="en-US" sz="1800" dirty="0"/>
              <a:t>Morphology Options</a:t>
            </a:r>
          </a:p>
        </p:txBody>
      </p:sp>
    </p:spTree>
    <p:extLst>
      <p:ext uri="{BB962C8B-B14F-4D97-AF65-F5344CB8AC3E}">
        <p14:creationId xmlns:p14="http://schemas.microsoft.com/office/powerpoint/2010/main" val="705315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Image Data Reduction</a:t>
            </a:r>
          </a:p>
        </p:txBody>
      </p:sp>
      <p:sp>
        <p:nvSpPr>
          <p:cNvPr id="3" name="Content Placeholder 2"/>
          <p:cNvSpPr>
            <a:spLocks noGrp="1"/>
          </p:cNvSpPr>
          <p:nvPr>
            <p:ph idx="1"/>
          </p:nvPr>
        </p:nvSpPr>
        <p:spPr>
          <a:xfrm>
            <a:off x="381000" y="1371600"/>
            <a:ext cx="8305800" cy="4953000"/>
          </a:xfrm>
        </p:spPr>
        <p:txBody>
          <a:bodyPr>
            <a:normAutofit/>
          </a:bodyPr>
          <a:lstStyle/>
          <a:p>
            <a:pPr algn="just"/>
            <a:r>
              <a:rPr lang="en-US" sz="2400" dirty="0"/>
              <a:t>The objective is to reduce the volume of data .</a:t>
            </a:r>
          </a:p>
          <a:p>
            <a:pPr algn="just"/>
            <a:r>
              <a:rPr lang="en-US" sz="2400" dirty="0"/>
              <a:t>As a preliminary step in the data analysis, the schemes like digital conversion or windowing can be applied to reduce the data. </a:t>
            </a:r>
          </a:p>
          <a:p>
            <a:pPr algn="just"/>
            <a:r>
              <a:rPr lang="en-US" sz="2400" dirty="0"/>
              <a:t>While the digital conversion reduces the number of gray levels used by the vision system, windowing involves using only a portion of the total image stored in the frame buffer for image processing and analysis. For example, in windowing, to inspect a circuit board, a rectangular window is selected to surround the component of interest and only pixels within that window are analyzed</a:t>
            </a:r>
          </a:p>
        </p:txBody>
      </p:sp>
    </p:spTree>
    <p:extLst>
      <p:ext uri="{BB962C8B-B14F-4D97-AF65-F5344CB8AC3E}">
        <p14:creationId xmlns:p14="http://schemas.microsoft.com/office/powerpoint/2010/main" val="36925566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Histogram Analysis</a:t>
            </a:r>
          </a:p>
        </p:txBody>
      </p:sp>
      <p:sp>
        <p:nvSpPr>
          <p:cNvPr id="3" name="Content Placeholder 2"/>
          <p:cNvSpPr>
            <a:spLocks noGrp="1"/>
          </p:cNvSpPr>
          <p:nvPr>
            <p:ph idx="1"/>
          </p:nvPr>
        </p:nvSpPr>
        <p:spPr>
          <a:xfrm>
            <a:off x="381000" y="1447800"/>
            <a:ext cx="8305800" cy="4876800"/>
          </a:xfrm>
        </p:spPr>
        <p:txBody>
          <a:bodyPr>
            <a:normAutofit fontScale="70000" lnSpcReduction="20000"/>
          </a:bodyPr>
          <a:lstStyle/>
          <a:p>
            <a:pPr algn="just"/>
            <a:r>
              <a:rPr lang="en-US" dirty="0"/>
              <a:t>A histogram is a representation of the total number of pixels of an image at each gray level. </a:t>
            </a:r>
          </a:p>
          <a:p>
            <a:pPr algn="just"/>
            <a:r>
              <a:rPr lang="en-US" dirty="0"/>
              <a:t>Histogram information is used in a number of different processes, including </a:t>
            </a:r>
            <a:r>
              <a:rPr lang="en-US" dirty="0" err="1"/>
              <a:t>thresholding</a:t>
            </a:r>
            <a:r>
              <a:rPr lang="en-US" dirty="0"/>
              <a:t>. For example, histogram information can help in determining a cut-off point when an image is to be transformed into binary values.</a:t>
            </a:r>
          </a:p>
          <a:p>
            <a:pPr algn="just"/>
            <a:r>
              <a:rPr lang="en-US" dirty="0"/>
              <a:t>In digital image processing, histograms are used for simple calculations in software.</a:t>
            </a:r>
          </a:p>
          <a:p>
            <a:pPr algn="just"/>
            <a:r>
              <a:rPr lang="en-US" dirty="0"/>
              <a:t>It is used to analyze an image. Properties of an image can be predicted by the detailed study of the histogram.</a:t>
            </a:r>
          </a:p>
          <a:p>
            <a:pPr algn="just"/>
            <a:r>
              <a:rPr lang="en-US" dirty="0"/>
              <a:t>The brightness of the image can be adjusted by having the details of its histogram.</a:t>
            </a:r>
          </a:p>
          <a:p>
            <a:pPr algn="just"/>
            <a:r>
              <a:rPr lang="en-US" dirty="0"/>
              <a:t>The contrast of the image can be adjusted according to the need by having details of the x-axis of a histogram.</a:t>
            </a:r>
          </a:p>
          <a:p>
            <a:pPr algn="just"/>
            <a:r>
              <a:rPr lang="en-US" dirty="0"/>
              <a:t>It is used for image equalization. Gray level intensities are expanded along the x-axis to produce a high contrast image.</a:t>
            </a:r>
          </a:p>
          <a:p>
            <a:pPr algn="just"/>
            <a:r>
              <a:rPr lang="en-US" dirty="0"/>
              <a:t>Histograms are used in </a:t>
            </a:r>
            <a:r>
              <a:rPr lang="en-US" dirty="0" err="1"/>
              <a:t>thresholding</a:t>
            </a:r>
            <a:r>
              <a:rPr lang="en-US" dirty="0"/>
              <a:t> as it improves the appearance of the image.</a:t>
            </a:r>
          </a:p>
          <a:p>
            <a:pPr algn="just"/>
            <a:r>
              <a:rPr lang="en-US" dirty="0"/>
              <a:t>If we have input and output histogram of an image, we can determine which type of transformation is applied in the algorithm.</a:t>
            </a:r>
          </a:p>
          <a:p>
            <a:pPr algn="just"/>
            <a:endParaRPr lang="en-US" dirty="0"/>
          </a:p>
        </p:txBody>
      </p:sp>
    </p:spTree>
    <p:extLst>
      <p:ext uri="{BB962C8B-B14F-4D97-AF65-F5344CB8AC3E}">
        <p14:creationId xmlns:p14="http://schemas.microsoft.com/office/powerpoint/2010/main" val="3045876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err="1"/>
              <a:t>Thresholding</a:t>
            </a:r>
            <a:endParaRPr lang="en-US" dirty="0"/>
          </a:p>
        </p:txBody>
      </p:sp>
      <p:sp>
        <p:nvSpPr>
          <p:cNvPr id="3" name="Content Placeholder 2"/>
          <p:cNvSpPr>
            <a:spLocks noGrp="1"/>
          </p:cNvSpPr>
          <p:nvPr>
            <p:ph idx="1"/>
          </p:nvPr>
        </p:nvSpPr>
        <p:spPr>
          <a:xfrm>
            <a:off x="381000" y="1600200"/>
            <a:ext cx="8305800" cy="4724400"/>
          </a:xfrm>
        </p:spPr>
        <p:txBody>
          <a:bodyPr/>
          <a:lstStyle/>
          <a:p>
            <a:pPr algn="just"/>
            <a:r>
              <a:rPr lang="en-US" dirty="0"/>
              <a:t>It is the process of dividing an image into different portions or levels by picking a certain grayness level as a threshold. </a:t>
            </a:r>
          </a:p>
          <a:p>
            <a:pPr algn="just"/>
            <a:r>
              <a:rPr lang="en-US" dirty="0"/>
              <a:t>Comparing each pixel value with the threshold, and then assigning the pixel to the different portions or level depending on whether the pixel's grayness level is below the threshold ('off or 0, or not belonging) or above the threshold ('on' or 1, or belonging),</a:t>
            </a:r>
          </a:p>
        </p:txBody>
      </p:sp>
    </p:spTree>
    <p:extLst>
      <p:ext uri="{BB962C8B-B14F-4D97-AF65-F5344CB8AC3E}">
        <p14:creationId xmlns:p14="http://schemas.microsoft.com/office/powerpoint/2010/main" val="3132206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743712"/>
          </a:xfrm>
        </p:spPr>
        <p:txBody>
          <a:bodyPr>
            <a:normAutofit fontScale="90000"/>
          </a:bodyPr>
          <a:lstStyle/>
          <a:p>
            <a:r>
              <a:rPr lang="en-US" dirty="0"/>
              <a:t>Masking</a:t>
            </a:r>
          </a:p>
        </p:txBody>
      </p:sp>
      <p:sp>
        <p:nvSpPr>
          <p:cNvPr id="3" name="Content Placeholder 2"/>
          <p:cNvSpPr>
            <a:spLocks noGrp="1"/>
          </p:cNvSpPr>
          <p:nvPr>
            <p:ph idx="1"/>
          </p:nvPr>
        </p:nvSpPr>
        <p:spPr>
          <a:xfrm>
            <a:off x="457200" y="1600200"/>
            <a:ext cx="8229600" cy="4724400"/>
          </a:xfrm>
        </p:spPr>
        <p:txBody>
          <a:bodyPr/>
          <a:lstStyle/>
          <a:p>
            <a:r>
              <a:rPr lang="en-US" dirty="0"/>
              <a:t>A mask may be used for many different purposes, e.g., filtering operations and noise reduction, and others. </a:t>
            </a:r>
          </a:p>
          <a:p>
            <a:r>
              <a:rPr lang="en-US" dirty="0"/>
              <a:t>It is possible to create masks that behave like a low pass filter such that higher frequencies of an image are attenuated while the lower frequencies are not changed very much.</a:t>
            </a:r>
          </a:p>
        </p:txBody>
      </p:sp>
    </p:spTree>
    <p:extLst>
      <p:ext uri="{BB962C8B-B14F-4D97-AF65-F5344CB8AC3E}">
        <p14:creationId xmlns:p14="http://schemas.microsoft.com/office/powerpoint/2010/main" val="818154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15112"/>
          </a:xfrm>
        </p:spPr>
        <p:txBody>
          <a:bodyPr>
            <a:normAutofit fontScale="90000"/>
          </a:bodyPr>
          <a:lstStyle/>
          <a:p>
            <a:r>
              <a:rPr lang="en-US" dirty="0"/>
              <a:t>Illustration of Masking</a:t>
            </a:r>
          </a:p>
        </p:txBody>
      </p:sp>
      <p:sp>
        <p:nvSpPr>
          <p:cNvPr id="3" name="Content Placeholder 2"/>
          <p:cNvSpPr>
            <a:spLocks noGrp="1"/>
          </p:cNvSpPr>
          <p:nvPr>
            <p:ph idx="1"/>
          </p:nvPr>
        </p:nvSpPr>
        <p:spPr>
          <a:xfrm>
            <a:off x="304800" y="1219200"/>
            <a:ext cx="8382000" cy="5105400"/>
          </a:xfrm>
        </p:spPr>
        <p:txBody>
          <a:bodyPr>
            <a:normAutofit/>
          </a:bodyPr>
          <a:lstStyle/>
          <a:p>
            <a:r>
              <a:rPr lang="en-US" sz="2000" dirty="0"/>
              <a:t>Masking an image considers a portion of an imaginary image shown in the fig(a) below, which has all the pixels at a gray value of 20 except the one at gray level of 100. The one with 100 may be considered noise.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Applying the 3 x 3 mask shown in Fig.(b) over the corner of the image yields the following value:</a:t>
            </a:r>
          </a:p>
          <a:p>
            <a:endParaRPr lang="en-US"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2514600"/>
            <a:ext cx="755332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1005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153401" cy="743712"/>
          </a:xfrm>
        </p:spPr>
        <p:txBody>
          <a:bodyPr>
            <a:normAutofit fontScale="90000"/>
          </a:bodyPr>
          <a:lstStyle/>
          <a:p>
            <a:r>
              <a:rPr lang="en-US" dirty="0"/>
              <a:t>Illustration of Masking</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64484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401" y="3875564"/>
            <a:ext cx="8077200" cy="1477328"/>
          </a:xfrm>
          <a:prstGeom prst="rect">
            <a:avLst/>
          </a:prstGeom>
        </p:spPr>
        <p:txBody>
          <a:bodyPr wrap="square">
            <a:spAutoFit/>
          </a:bodyPr>
          <a:lstStyle/>
          <a:p>
            <a:r>
              <a:rPr lang="en-US" dirty="0"/>
              <a:t>The large difference between the noisy pixel and the surrounding pixels, </a:t>
            </a:r>
            <a:r>
              <a:rPr lang="en-US" dirty="0" err="1"/>
              <a:t>ie</a:t>
            </a:r>
            <a:r>
              <a:rPr lang="en-US" dirty="0"/>
              <a:t>, 100 vs. 20, becomes much smaller , namely, 29 vs. 20, thus reducing the noise. With this characteristic, the mask acts as a low pass filter. Note that the above reduction of noise has been achieved using what is referred as neighborhood averaging, which causes the reduction of the sharpness of the image as well.</a:t>
            </a: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75628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5506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15112"/>
          </a:xfrm>
        </p:spPr>
        <p:txBody>
          <a:bodyPr>
            <a:normAutofit fontScale="90000"/>
          </a:bodyPr>
          <a:lstStyle/>
          <a:p>
            <a:r>
              <a:rPr lang="en-US" dirty="0"/>
              <a:t>Other Functions of Robotic Sensors</a:t>
            </a:r>
          </a:p>
        </p:txBody>
      </p:sp>
      <p:sp>
        <p:nvSpPr>
          <p:cNvPr id="3" name="Content Placeholder 2"/>
          <p:cNvSpPr>
            <a:spLocks noGrp="1"/>
          </p:cNvSpPr>
          <p:nvPr>
            <p:ph idx="1"/>
          </p:nvPr>
        </p:nvSpPr>
        <p:spPr>
          <a:xfrm>
            <a:off x="304800" y="1371600"/>
            <a:ext cx="8382000" cy="4953000"/>
          </a:xfrm>
        </p:spPr>
        <p:txBody>
          <a:bodyPr>
            <a:normAutofit lnSpcReduction="10000"/>
          </a:bodyPr>
          <a:lstStyle/>
          <a:p>
            <a:r>
              <a:rPr lang="en-US" b="1" dirty="0"/>
              <a:t>Safe Operation </a:t>
            </a:r>
            <a:r>
              <a:rPr lang="en-US" dirty="0"/>
              <a:t>: </a:t>
            </a:r>
            <a:r>
              <a:rPr lang="en-US" sz="2400" dirty="0"/>
              <a:t>Protection of human workers who work in vicinity of the Robot.</a:t>
            </a:r>
          </a:p>
          <a:p>
            <a:r>
              <a:rPr lang="en-US" b="1" dirty="0"/>
              <a:t>Interlocking</a:t>
            </a:r>
            <a:r>
              <a:rPr lang="en-US" dirty="0"/>
              <a:t> : </a:t>
            </a:r>
            <a:r>
              <a:rPr lang="en-US" sz="2400" dirty="0"/>
              <a:t>This is required to coordinate the sequence of operations on a component. For </a:t>
            </a:r>
            <a:r>
              <a:rPr lang="en-US" sz="2400" dirty="0" err="1"/>
              <a:t>eg</a:t>
            </a:r>
            <a:r>
              <a:rPr lang="en-US" sz="2400" dirty="0"/>
              <a:t>: Unless  turning is done on a component ,it should not be transferred to the conveyor.</a:t>
            </a:r>
            <a:endParaRPr lang="en-US" dirty="0"/>
          </a:p>
          <a:p>
            <a:r>
              <a:rPr lang="en-US" b="1" dirty="0"/>
              <a:t>Inspection</a:t>
            </a:r>
            <a:r>
              <a:rPr lang="en-US" dirty="0"/>
              <a:t>: </a:t>
            </a:r>
            <a:r>
              <a:rPr lang="en-US" sz="2400" dirty="0"/>
              <a:t>It is essential for quality control. </a:t>
            </a:r>
            <a:r>
              <a:rPr lang="en-US" sz="2400" dirty="0" err="1"/>
              <a:t>Eg</a:t>
            </a:r>
            <a:r>
              <a:rPr lang="en-US" sz="2400" dirty="0"/>
              <a:t> is the use of vision system to measure the length of a component to check whether it is within acceptable tolerance or not.</a:t>
            </a:r>
          </a:p>
          <a:p>
            <a:r>
              <a:rPr lang="en-US" b="1" dirty="0"/>
              <a:t>Part Configuration</a:t>
            </a:r>
            <a:r>
              <a:rPr lang="en-US" dirty="0"/>
              <a:t>: </a:t>
            </a:r>
            <a:r>
              <a:rPr lang="en-US" sz="2400" dirty="0"/>
              <a:t>If a robot is used to weld 2 parts of a car body, the sensors must identify the correct configurations </a:t>
            </a:r>
            <a:r>
              <a:rPr lang="en-US" sz="2400" dirty="0" err="1"/>
              <a:t>ie</a:t>
            </a:r>
            <a:r>
              <a:rPr lang="en-US" sz="2400" dirty="0"/>
              <a:t> position and orientation of the parts, before welding.</a:t>
            </a:r>
          </a:p>
          <a:p>
            <a:endParaRPr lang="en-US" dirty="0"/>
          </a:p>
        </p:txBody>
      </p:sp>
    </p:spTree>
    <p:extLst>
      <p:ext uri="{BB962C8B-B14F-4D97-AF65-F5344CB8AC3E}">
        <p14:creationId xmlns:p14="http://schemas.microsoft.com/office/powerpoint/2010/main" val="345003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US" dirty="0"/>
              <a:t>Edge Detection</a:t>
            </a:r>
          </a:p>
        </p:txBody>
      </p:sp>
      <p:sp>
        <p:nvSpPr>
          <p:cNvPr id="3" name="Content Placeholder 2"/>
          <p:cNvSpPr>
            <a:spLocks noGrp="1"/>
          </p:cNvSpPr>
          <p:nvPr>
            <p:ph idx="1"/>
          </p:nvPr>
        </p:nvSpPr>
        <p:spPr>
          <a:xfrm>
            <a:off x="381000" y="1600200"/>
            <a:ext cx="8305800" cy="4724400"/>
          </a:xfrm>
        </p:spPr>
        <p:txBody>
          <a:bodyPr>
            <a:normAutofit fontScale="92500"/>
          </a:bodyPr>
          <a:lstStyle/>
          <a:p>
            <a:pPr algn="just"/>
            <a:r>
              <a:rPr lang="en-US" dirty="0"/>
              <a:t>Edge detection is a general name for a class of computer programs and techniques that operate on an image and result in a line drawing of the image.</a:t>
            </a:r>
          </a:p>
          <a:p>
            <a:pPr algn="just"/>
            <a:r>
              <a:rPr lang="en-US" dirty="0"/>
              <a:t> The lines represent changes in values such as cross section of planes, intersections of planes, textures, lines, </a:t>
            </a:r>
            <a:r>
              <a:rPr lang="en-US" dirty="0" err="1"/>
              <a:t>etc</a:t>
            </a:r>
            <a:endParaRPr lang="en-US" dirty="0"/>
          </a:p>
          <a:p>
            <a:pPr algn="just"/>
            <a:r>
              <a:rPr lang="en-US" dirty="0"/>
              <a:t> In many edge-detection techniques, the resulting edges are not continuous. However, in many applications, continuous edges are preferred, which can be obtained using the Hough transform. It is a technique used to determine the geometric relationship between different pixels on a line, including the slope of the line. </a:t>
            </a:r>
          </a:p>
        </p:txBody>
      </p:sp>
    </p:spTree>
    <p:extLst>
      <p:ext uri="{BB962C8B-B14F-4D97-AF65-F5344CB8AC3E}">
        <p14:creationId xmlns:p14="http://schemas.microsoft.com/office/powerpoint/2010/main" val="8200166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30036" cy="533400"/>
          </a:xfrm>
        </p:spPr>
        <p:txBody>
          <a:bodyPr>
            <a:normAutofit fontScale="90000"/>
          </a:bodyPr>
          <a:lstStyle/>
          <a:p>
            <a:r>
              <a:rPr lang="en-US" dirty="0">
                <a:solidFill>
                  <a:schemeClr val="accent1">
                    <a:lumMod val="75000"/>
                  </a:schemeClr>
                </a:solidFill>
              </a:rPr>
              <a:t>Hough Transform</a:t>
            </a:r>
          </a:p>
        </p:txBody>
      </p:sp>
      <p:sp>
        <p:nvSpPr>
          <p:cNvPr id="3" name="Content Placeholder 2"/>
          <p:cNvSpPr>
            <a:spLocks noGrp="1"/>
          </p:cNvSpPr>
          <p:nvPr>
            <p:ph idx="1"/>
          </p:nvPr>
        </p:nvSpPr>
        <p:spPr>
          <a:xfrm>
            <a:off x="368300" y="762000"/>
            <a:ext cx="8305800" cy="4876800"/>
          </a:xfrm>
        </p:spPr>
        <p:txBody>
          <a:bodyPr/>
          <a:lstStyle/>
          <a:p>
            <a:r>
              <a:rPr lang="en-US" sz="2000" dirty="0"/>
              <a:t>Consider a straight line in the </a:t>
            </a:r>
            <a:r>
              <a:rPr lang="en-US" sz="2000" dirty="0" err="1"/>
              <a:t>xy</a:t>
            </a:r>
            <a:r>
              <a:rPr lang="en-US" sz="2000" dirty="0"/>
              <a:t>-plane, as shown in Fig</a:t>
            </a: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820" y="1143001"/>
            <a:ext cx="5185821"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1300" y="1267260"/>
            <a:ext cx="3657600" cy="2585323"/>
          </a:xfrm>
          <a:prstGeom prst="rect">
            <a:avLst/>
          </a:prstGeom>
          <a:noFill/>
        </p:spPr>
        <p:txBody>
          <a:bodyPr wrap="square" rtlCol="0">
            <a:spAutoFit/>
          </a:bodyPr>
          <a:lstStyle/>
          <a:p>
            <a:pPr algn="just"/>
            <a:r>
              <a:rPr lang="en-US" dirty="0"/>
              <a:t>which is expressed as </a:t>
            </a:r>
          </a:p>
          <a:p>
            <a:pPr algn="just"/>
            <a:r>
              <a:rPr lang="en-US" dirty="0"/>
              <a:t>	y = mx + c</a:t>
            </a:r>
          </a:p>
          <a:p>
            <a:pPr algn="just"/>
            <a:r>
              <a:rPr lang="en-US" dirty="0"/>
              <a:t>where m is the slope and c is the intercept. The line represented by </a:t>
            </a:r>
            <a:r>
              <a:rPr lang="en-US" dirty="0" err="1"/>
              <a:t>Eq</a:t>
            </a:r>
            <a:r>
              <a:rPr lang="en-US" dirty="0"/>
              <a:t> can be transformed into a Hough plane of m-c with x and y as its slope and intercept. respectively. </a:t>
            </a:r>
          </a:p>
          <a:p>
            <a:pPr algn="just"/>
            <a:endParaRPr lang="en-US" dirty="0"/>
          </a:p>
        </p:txBody>
      </p:sp>
      <p:sp>
        <p:nvSpPr>
          <p:cNvPr id="5" name="TextBox 4"/>
          <p:cNvSpPr txBox="1"/>
          <p:nvPr/>
        </p:nvSpPr>
        <p:spPr>
          <a:xfrm>
            <a:off x="241300" y="3619499"/>
            <a:ext cx="8521700" cy="3693319"/>
          </a:xfrm>
          <a:prstGeom prst="rect">
            <a:avLst/>
          </a:prstGeom>
          <a:noFill/>
        </p:spPr>
        <p:txBody>
          <a:bodyPr wrap="square" rtlCol="0">
            <a:spAutoFit/>
          </a:bodyPr>
          <a:lstStyle/>
          <a:p>
            <a:r>
              <a:rPr lang="en-US" dirty="0"/>
              <a:t>Thus, a line in the x-y plane with a particular slope and intercept will transform into a point in the Hough plane. For the Hough or m-c plane, if a line passes through (m1,c1), as shown in Fig. b, it represents a point (x ) in the y plane of Fig (a). In that way, all lines through a point in the Hough plane will transform into a single line in the x-y plane. Alternatively, if a group of points is collinear, their Hough transform will all intersect. By examining these properties in a particular case, it can be determined whether a cluster of pixels is on a straight line or not, whereupon the orientation of an object in a plane can be determined by calculating the orientation of a particular line in the object.</a:t>
            </a:r>
          </a:p>
          <a:p>
            <a:endParaRPr lang="en-US" b="1" dirty="0"/>
          </a:p>
          <a:p>
            <a:r>
              <a:rPr lang="en-US" b="1" dirty="0"/>
              <a:t>https://www.youtube.com/watch?v=5gik4qtNoNo</a:t>
            </a:r>
          </a:p>
          <a:p>
            <a:endParaRPr lang="en-US" dirty="0"/>
          </a:p>
          <a:p>
            <a:endParaRPr lang="en-US" dirty="0"/>
          </a:p>
        </p:txBody>
      </p:sp>
    </p:spTree>
    <p:extLst>
      <p:ext uri="{BB962C8B-B14F-4D97-AF65-F5344CB8AC3E}">
        <p14:creationId xmlns:p14="http://schemas.microsoft.com/office/powerpoint/2010/main" val="33994507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30036" cy="533400"/>
          </a:xfrm>
        </p:spPr>
        <p:txBody>
          <a:bodyPr>
            <a:normAutofit fontScale="90000"/>
          </a:bodyPr>
          <a:lstStyle/>
          <a:p>
            <a:r>
              <a:rPr lang="en-US" dirty="0">
                <a:solidFill>
                  <a:schemeClr val="accent1">
                    <a:lumMod val="75000"/>
                  </a:schemeClr>
                </a:solidFill>
              </a:rPr>
              <a:t>Hough Transform</a:t>
            </a:r>
          </a:p>
        </p:txBody>
      </p:sp>
      <p:pic>
        <p:nvPicPr>
          <p:cNvPr id="9" name="Picture 8">
            <a:extLst>
              <a:ext uri="{FF2B5EF4-FFF2-40B4-BE49-F238E27FC236}">
                <a16:creationId xmlns:a16="http://schemas.microsoft.com/office/drawing/2014/main" id="{F261DFFE-783C-8475-1B84-F136D5F8B9E7}"/>
              </a:ext>
            </a:extLst>
          </p:cNvPr>
          <p:cNvPicPr>
            <a:picLocks noChangeAspect="1"/>
          </p:cNvPicPr>
          <p:nvPr/>
        </p:nvPicPr>
        <p:blipFill>
          <a:blip r:embed="rId2"/>
          <a:stretch>
            <a:fillRect/>
          </a:stretch>
        </p:blipFill>
        <p:spPr>
          <a:xfrm>
            <a:off x="0" y="1371600"/>
            <a:ext cx="9144000" cy="2725689"/>
          </a:xfrm>
          <a:prstGeom prst="rect">
            <a:avLst/>
          </a:prstGeom>
        </p:spPr>
      </p:pic>
      <p:pic>
        <p:nvPicPr>
          <p:cNvPr id="11" name="Picture 10">
            <a:extLst>
              <a:ext uri="{FF2B5EF4-FFF2-40B4-BE49-F238E27FC236}">
                <a16:creationId xmlns:a16="http://schemas.microsoft.com/office/drawing/2014/main" id="{B8552A83-5E53-EDD0-ADA0-65794D495FF1}"/>
              </a:ext>
            </a:extLst>
          </p:cNvPr>
          <p:cNvPicPr>
            <a:picLocks noChangeAspect="1"/>
          </p:cNvPicPr>
          <p:nvPr/>
        </p:nvPicPr>
        <p:blipFill>
          <a:blip r:embed="rId3"/>
          <a:stretch>
            <a:fillRect/>
          </a:stretch>
        </p:blipFill>
        <p:spPr>
          <a:xfrm>
            <a:off x="1371600" y="4113331"/>
            <a:ext cx="6177896" cy="2725690"/>
          </a:xfrm>
          <a:prstGeom prst="rect">
            <a:avLst/>
          </a:prstGeom>
        </p:spPr>
      </p:pic>
    </p:spTree>
    <p:extLst>
      <p:ext uri="{BB962C8B-B14F-4D97-AF65-F5344CB8AC3E}">
        <p14:creationId xmlns:p14="http://schemas.microsoft.com/office/powerpoint/2010/main" val="3667740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05800" cy="591312"/>
          </a:xfrm>
        </p:spPr>
        <p:txBody>
          <a:bodyPr>
            <a:normAutofit fontScale="90000"/>
          </a:bodyPr>
          <a:lstStyle/>
          <a:p>
            <a:r>
              <a:rPr lang="en-US" dirty="0"/>
              <a:t>Segmentation</a:t>
            </a:r>
          </a:p>
        </p:txBody>
      </p:sp>
      <p:sp>
        <p:nvSpPr>
          <p:cNvPr id="3" name="Content Placeholder 2"/>
          <p:cNvSpPr>
            <a:spLocks noGrp="1"/>
          </p:cNvSpPr>
          <p:nvPr>
            <p:ph idx="1"/>
          </p:nvPr>
        </p:nvSpPr>
        <p:spPr>
          <a:xfrm>
            <a:off x="381000" y="1066800"/>
            <a:ext cx="8305800" cy="5257800"/>
          </a:xfrm>
        </p:spPr>
        <p:txBody>
          <a:bodyPr>
            <a:normAutofit lnSpcReduction="10000"/>
          </a:bodyPr>
          <a:lstStyle/>
          <a:p>
            <a:pPr algn="just">
              <a:lnSpc>
                <a:spcPct val="150000"/>
              </a:lnSpc>
            </a:pPr>
            <a:r>
              <a:rPr lang="en-US" sz="2000" dirty="0"/>
              <a:t>Segmentation is a generic name for a number of different techniques that divide the image into segments of its constituents. </a:t>
            </a:r>
          </a:p>
          <a:p>
            <a:pPr algn="just">
              <a:lnSpc>
                <a:spcPct val="150000"/>
              </a:lnSpc>
            </a:pPr>
            <a:r>
              <a:rPr lang="en-US" sz="2000" dirty="0"/>
              <a:t>The purpose of segmentation is to separate the information contained in the image into smaller entities that can be used for other purposes. </a:t>
            </a:r>
          </a:p>
          <a:p>
            <a:pPr algn="just">
              <a:lnSpc>
                <a:spcPct val="150000"/>
              </a:lnSpc>
            </a:pPr>
            <a:r>
              <a:rPr lang="en-US" sz="2000" dirty="0"/>
              <a:t>Segmentation includes </a:t>
            </a:r>
            <a:r>
              <a:rPr lang="en-US" sz="2000" b="1" dirty="0"/>
              <a:t>edge detection, region growing and splitting </a:t>
            </a:r>
          </a:p>
          <a:p>
            <a:pPr algn="just">
              <a:lnSpc>
                <a:spcPct val="150000"/>
              </a:lnSpc>
            </a:pPr>
            <a:r>
              <a:rPr lang="en-US" sz="2000" b="1" dirty="0"/>
              <a:t>Region growing </a:t>
            </a:r>
            <a:r>
              <a:rPr lang="en-US" sz="2000" dirty="0"/>
              <a:t>works based on the similar attributes, such as gray-level ranges or other similarities, and then try to relate the regions by their average similarities.</a:t>
            </a:r>
          </a:p>
          <a:p>
            <a:pPr algn="just">
              <a:lnSpc>
                <a:spcPct val="150000"/>
              </a:lnSpc>
            </a:pPr>
            <a:r>
              <a:rPr lang="en-US" sz="2000" dirty="0"/>
              <a:t> </a:t>
            </a:r>
            <a:r>
              <a:rPr lang="en-US" sz="2000" b="1" dirty="0"/>
              <a:t>Region splitting </a:t>
            </a:r>
            <a:r>
              <a:rPr lang="en-US" sz="2000" dirty="0"/>
              <a:t>is carried out based on thresholding in which an image is split into closed areas of </a:t>
            </a:r>
            <a:r>
              <a:rPr lang="en-US" sz="2000" dirty="0" err="1"/>
              <a:t>neighbourhood</a:t>
            </a:r>
            <a:r>
              <a:rPr lang="en-US" sz="2000" dirty="0"/>
              <a:t> pixels by comparing them with thresholding value or range. </a:t>
            </a:r>
          </a:p>
        </p:txBody>
      </p:sp>
    </p:spTree>
    <p:extLst>
      <p:ext uri="{BB962C8B-B14F-4D97-AF65-F5344CB8AC3E}">
        <p14:creationId xmlns:p14="http://schemas.microsoft.com/office/powerpoint/2010/main" val="3877930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91312"/>
          </a:xfrm>
        </p:spPr>
        <p:txBody>
          <a:bodyPr>
            <a:normAutofit fontScale="90000"/>
          </a:bodyPr>
          <a:lstStyle/>
          <a:p>
            <a:r>
              <a:rPr lang="en-US" dirty="0"/>
              <a:t>Morphology Operations</a:t>
            </a:r>
          </a:p>
        </p:txBody>
      </p:sp>
      <p:sp>
        <p:nvSpPr>
          <p:cNvPr id="3" name="Content Placeholder 2"/>
          <p:cNvSpPr>
            <a:spLocks noGrp="1"/>
          </p:cNvSpPr>
          <p:nvPr>
            <p:ph idx="1"/>
          </p:nvPr>
        </p:nvSpPr>
        <p:spPr>
          <a:xfrm>
            <a:off x="304800" y="1219200"/>
            <a:ext cx="8534400" cy="5257800"/>
          </a:xfrm>
        </p:spPr>
        <p:txBody>
          <a:bodyPr>
            <a:normAutofit/>
          </a:bodyPr>
          <a:lstStyle/>
          <a:p>
            <a:r>
              <a:rPr lang="en-US" sz="2000" dirty="0"/>
              <a:t>Morphology operations are a family of operations which are applied on the shape of subjects in an image. </a:t>
            </a:r>
          </a:p>
          <a:p>
            <a:r>
              <a:rPr lang="en-US" sz="2000" dirty="0"/>
              <a:t>They include many operations, both for binary and gray images, such as thickening, dilation, erosion, </a:t>
            </a:r>
            <a:r>
              <a:rPr lang="en-US" sz="2000" dirty="0" err="1"/>
              <a:t>skeletonization</a:t>
            </a:r>
            <a:r>
              <a:rPr lang="en-US" sz="2000" dirty="0"/>
              <a:t>, opening, closing, and filing. </a:t>
            </a:r>
          </a:p>
          <a:p>
            <a:r>
              <a:rPr lang="en-US" sz="2000" dirty="0"/>
              <a:t>These operations are performed on an image in order to aid in its analysis, as well as to reduce the 'extra' information that may be present in the image. For example, Fig.</a:t>
            </a:r>
            <a:r>
              <a:rPr lang="en-US" sz="2000" i="1" dirty="0"/>
              <a:t>(a</a:t>
            </a:r>
            <a:r>
              <a:rPr lang="en-US" sz="2000" dirty="0"/>
              <a:t>) shows the object which after </a:t>
            </a:r>
            <a:r>
              <a:rPr lang="en-US" sz="2000" dirty="0" err="1"/>
              <a:t>skeletonization</a:t>
            </a:r>
            <a:r>
              <a:rPr lang="en-US" sz="2000" dirty="0"/>
              <a:t> is shown in Fig.(b).</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114800"/>
            <a:ext cx="39338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400" y="4010025"/>
            <a:ext cx="38195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30943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sz="5400" b="1" dirty="0"/>
              <a:t>Actuators for robots</a:t>
            </a:r>
            <a:endParaRPr lang="en-US" dirty="0"/>
          </a:p>
        </p:txBody>
      </p:sp>
      <p:sp>
        <p:nvSpPr>
          <p:cNvPr id="3" name="Content Placeholder 2"/>
          <p:cNvSpPr>
            <a:spLocks noGrp="1"/>
          </p:cNvSpPr>
          <p:nvPr>
            <p:ph idx="1"/>
          </p:nvPr>
        </p:nvSpPr>
        <p:spPr>
          <a:xfrm>
            <a:off x="381000" y="1371600"/>
            <a:ext cx="8305800" cy="4953000"/>
          </a:xfrm>
        </p:spPr>
        <p:txBody>
          <a:bodyPr/>
          <a:lstStyle/>
          <a:p>
            <a:r>
              <a:rPr lang="en-US" dirty="0"/>
              <a:t>Actuators are used in order to produce mechanical movement in robots.</a:t>
            </a:r>
          </a:p>
          <a:p>
            <a:r>
              <a:rPr lang="en-US" dirty="0"/>
              <a:t>Actuators are the muscles of robots. There are many types of actuators available depending on the load involved. They are like the muscles of a human arm and hand. </a:t>
            </a:r>
          </a:p>
          <a:p>
            <a:r>
              <a:rPr lang="en-US" dirty="0"/>
              <a:t>Arm provides motion, whereas its gripper, which is equivalent to a human hand, manipulates objects. </a:t>
            </a:r>
          </a:p>
          <a:p>
            <a:r>
              <a:rPr lang="en-US" dirty="0"/>
              <a:t>Both require some kind of actuator system powered by electricity or compressed air or pressurized fluid.</a:t>
            </a:r>
          </a:p>
        </p:txBody>
      </p:sp>
    </p:spTree>
    <p:extLst>
      <p:ext uri="{BB962C8B-B14F-4D97-AF65-F5344CB8AC3E}">
        <p14:creationId xmlns:p14="http://schemas.microsoft.com/office/powerpoint/2010/main" val="18724020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Actuator System</a:t>
            </a:r>
          </a:p>
        </p:txBody>
      </p:sp>
      <p:sp>
        <p:nvSpPr>
          <p:cNvPr id="3" name="Content Placeholder 2"/>
          <p:cNvSpPr>
            <a:spLocks noGrp="1"/>
          </p:cNvSpPr>
          <p:nvPr>
            <p:ph idx="1"/>
          </p:nvPr>
        </p:nvSpPr>
        <p:spPr>
          <a:xfrm>
            <a:off x="304800" y="1219200"/>
            <a:ext cx="8305800" cy="4267200"/>
          </a:xfrm>
        </p:spPr>
        <p:txBody>
          <a:bodyPr>
            <a:normAutofit/>
          </a:bodyPr>
          <a:lstStyle/>
          <a:p>
            <a:r>
              <a:rPr lang="en-US" sz="2000" dirty="0"/>
              <a:t>An actuator system comprises of several subsystems, namely,</a:t>
            </a:r>
          </a:p>
          <a:p>
            <a:pPr lvl="1"/>
            <a:r>
              <a:rPr lang="en-US" sz="2000" dirty="0"/>
              <a:t>Power supply</a:t>
            </a:r>
          </a:p>
          <a:p>
            <a:pPr lvl="1"/>
            <a:r>
              <a:rPr lang="en-US" sz="2000" dirty="0"/>
              <a:t>Power amplifier</a:t>
            </a:r>
          </a:p>
          <a:p>
            <a:pPr lvl="1"/>
            <a:r>
              <a:rPr lang="en-US" sz="2000" dirty="0"/>
              <a:t>Servo motor, and </a:t>
            </a:r>
          </a:p>
          <a:p>
            <a:pPr lvl="1"/>
            <a:r>
              <a:rPr lang="en-US" sz="2000" dirty="0"/>
              <a:t>Transmission system, </a:t>
            </a:r>
          </a:p>
          <a:p>
            <a:pPr marL="393192" lvl="1" indent="0">
              <a:buNone/>
            </a:pPr>
            <a:r>
              <a:rPr lang="en-US" sz="2000" dirty="0"/>
              <a:t>The connections between all the actuator components are depicted in Fig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3454400"/>
            <a:ext cx="731520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5692775"/>
            <a:ext cx="77724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577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15112"/>
          </a:xfrm>
        </p:spPr>
        <p:txBody>
          <a:bodyPr>
            <a:normAutofit fontScale="90000"/>
          </a:bodyPr>
          <a:lstStyle/>
          <a:p>
            <a:r>
              <a:rPr lang="en-US" dirty="0"/>
              <a:t>Actuators Classification</a:t>
            </a:r>
          </a:p>
        </p:txBody>
      </p:sp>
      <p:sp>
        <p:nvSpPr>
          <p:cNvPr id="3" name="Content Placeholder 2"/>
          <p:cNvSpPr>
            <a:spLocks noGrp="1"/>
          </p:cNvSpPr>
          <p:nvPr>
            <p:ph idx="1"/>
          </p:nvPr>
        </p:nvSpPr>
        <p:spPr>
          <a:xfrm>
            <a:off x="381000" y="1371600"/>
            <a:ext cx="8305800" cy="4953000"/>
          </a:xfrm>
        </p:spPr>
        <p:txBody>
          <a:bodyPr/>
          <a:lstStyle/>
          <a:p>
            <a:r>
              <a:rPr lang="en-US" dirty="0"/>
              <a:t>Based on the source of input power ,Pa, actuators can be classified as</a:t>
            </a:r>
          </a:p>
          <a:p>
            <a:pPr lvl="1"/>
            <a:r>
              <a:rPr lang="en-US" dirty="0"/>
              <a:t>Electric Actuators : The primary input power supply is the electric energy from the electric distribution system.</a:t>
            </a:r>
          </a:p>
          <a:p>
            <a:pPr lvl="1"/>
            <a:r>
              <a:rPr lang="en-US" dirty="0"/>
              <a:t>Hydraulic Actuators : They transform hydraulic energy stored in a reservoir to mechanical energy by means of suitable pumps.</a:t>
            </a:r>
          </a:p>
          <a:p>
            <a:pPr lvl="1"/>
            <a:r>
              <a:rPr lang="en-US" dirty="0"/>
              <a:t> Pneumatic Actuators They utilize pneumatic energy, i.e., compressed air provided by a compressor and transform it into mechanical energy by means of pistons or turbines. </a:t>
            </a:r>
          </a:p>
        </p:txBody>
      </p:sp>
    </p:spTree>
    <p:extLst>
      <p:ext uri="{BB962C8B-B14F-4D97-AF65-F5344CB8AC3E}">
        <p14:creationId xmlns:p14="http://schemas.microsoft.com/office/powerpoint/2010/main" val="4378483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82000" cy="1200912"/>
          </a:xfrm>
        </p:spPr>
        <p:txBody>
          <a:bodyPr>
            <a:noAutofit/>
          </a:bodyPr>
          <a:lstStyle/>
          <a:p>
            <a:pPr algn="ctr"/>
            <a:r>
              <a:rPr lang="en-US" sz="3600" b="1" dirty="0"/>
              <a:t>Characteristics of Actuators in Robotic application</a:t>
            </a:r>
          </a:p>
        </p:txBody>
      </p:sp>
      <p:sp>
        <p:nvSpPr>
          <p:cNvPr id="3" name="Content Placeholder 2"/>
          <p:cNvSpPr>
            <a:spLocks noGrp="1"/>
          </p:cNvSpPr>
          <p:nvPr>
            <p:ph idx="1"/>
          </p:nvPr>
        </p:nvSpPr>
        <p:spPr>
          <a:xfrm>
            <a:off x="533400" y="2057400"/>
            <a:ext cx="8153400" cy="4267200"/>
          </a:xfrm>
        </p:spPr>
        <p:txBody>
          <a:bodyPr/>
          <a:lstStyle/>
          <a:p>
            <a:r>
              <a:rPr lang="en-US" dirty="0"/>
              <a:t>Low inertia</a:t>
            </a:r>
          </a:p>
          <a:p>
            <a:r>
              <a:rPr lang="en-US" dirty="0"/>
              <a:t>High power-to-weight ratio</a:t>
            </a:r>
          </a:p>
          <a:p>
            <a:r>
              <a:rPr lang="en-US" dirty="0"/>
              <a:t>Possibility of overload and delivery of impulse torques</a:t>
            </a:r>
          </a:p>
          <a:p>
            <a:r>
              <a:rPr lang="en-US" dirty="0"/>
              <a:t> Capacity to develop high accelerations</a:t>
            </a:r>
          </a:p>
          <a:p>
            <a:r>
              <a:rPr lang="en-US" dirty="0"/>
              <a:t>Wide velocity ranges </a:t>
            </a:r>
          </a:p>
          <a:p>
            <a:r>
              <a:rPr lang="en-US" dirty="0"/>
              <a:t>High positioning accuracy</a:t>
            </a:r>
          </a:p>
          <a:p>
            <a:r>
              <a:rPr lang="en-US" dirty="0"/>
              <a:t>Good trajectory tracking and positioning accuracy</a:t>
            </a:r>
          </a:p>
        </p:txBody>
      </p:sp>
    </p:spTree>
    <p:extLst>
      <p:ext uri="{BB962C8B-B14F-4D97-AF65-F5344CB8AC3E}">
        <p14:creationId xmlns:p14="http://schemas.microsoft.com/office/powerpoint/2010/main" val="5578765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667512"/>
          </a:xfrm>
        </p:spPr>
        <p:txBody>
          <a:bodyPr>
            <a:normAutofit fontScale="90000"/>
          </a:bodyPr>
          <a:lstStyle/>
          <a:p>
            <a:pPr algn="ctr"/>
            <a:r>
              <a:rPr lang="en-US" b="1" dirty="0"/>
              <a:t>Electric Actuators</a:t>
            </a:r>
          </a:p>
        </p:txBody>
      </p:sp>
      <p:sp>
        <p:nvSpPr>
          <p:cNvPr id="3" name="Content Placeholder 2"/>
          <p:cNvSpPr>
            <a:spLocks noGrp="1"/>
          </p:cNvSpPr>
          <p:nvPr>
            <p:ph idx="1"/>
          </p:nvPr>
        </p:nvSpPr>
        <p:spPr>
          <a:xfrm>
            <a:off x="304800" y="1371600"/>
            <a:ext cx="8382000" cy="4953000"/>
          </a:xfrm>
        </p:spPr>
        <p:txBody>
          <a:bodyPr>
            <a:normAutofit/>
          </a:bodyPr>
          <a:lstStyle/>
          <a:p>
            <a:r>
              <a:rPr lang="en-US" dirty="0"/>
              <a:t>Electric actuators are generally those where an electric motor drives robot links  through some mechanical Transmission . </a:t>
            </a:r>
          </a:p>
          <a:p>
            <a:r>
              <a:rPr lang="en-US" dirty="0"/>
              <a:t>The first commercial electrically driven industrial robot was introduced in 1974 by ABB. </a:t>
            </a:r>
          </a:p>
          <a:p>
            <a:endParaRPr lang="en-US" dirty="0"/>
          </a:p>
        </p:txBody>
      </p:sp>
    </p:spTree>
    <p:extLst>
      <p:ext uri="{BB962C8B-B14F-4D97-AF65-F5344CB8AC3E}">
        <p14:creationId xmlns:p14="http://schemas.microsoft.com/office/powerpoint/2010/main" val="272784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229600" cy="591312"/>
          </a:xfrm>
        </p:spPr>
        <p:txBody>
          <a:bodyPr>
            <a:normAutofit fontScale="90000"/>
          </a:bodyPr>
          <a:lstStyle/>
          <a:p>
            <a:r>
              <a:rPr lang="en-US" dirty="0"/>
              <a:t>Sensors and Actuators</a:t>
            </a:r>
          </a:p>
        </p:txBody>
      </p:sp>
      <p:sp>
        <p:nvSpPr>
          <p:cNvPr id="3" name="Rectangle 2"/>
          <p:cNvSpPr/>
          <p:nvPr/>
        </p:nvSpPr>
        <p:spPr>
          <a:xfrm>
            <a:off x="533400" y="1524000"/>
            <a:ext cx="7467600" cy="4708981"/>
          </a:xfrm>
          <a:prstGeom prst="rect">
            <a:avLst/>
          </a:prstGeom>
        </p:spPr>
        <p:txBody>
          <a:bodyPr wrap="square">
            <a:spAutoFit/>
          </a:bodyPr>
          <a:lstStyle/>
          <a:p>
            <a:pPr marL="285750" indent="-285750">
              <a:buFont typeface="Arial" pitchFamily="34" charset="0"/>
              <a:buChar char="•"/>
            </a:pPr>
            <a:r>
              <a:rPr lang="en-US" sz="2000" dirty="0">
                <a:latin typeface="Times New Roman" panose="02020603050405020304" pitchFamily="18" charset="0"/>
                <a:cs typeface="Times New Roman" panose="02020603050405020304" pitchFamily="18" charset="0"/>
              </a:rPr>
              <a:t>Sensors in robot is like our nose, ears, mouth and skin, whereas vision or robot vision is like our eyes.</a:t>
            </a:r>
          </a:p>
          <a:p>
            <a:pPr marL="285750" indent="-285750">
              <a:buFont typeface="Arial" pitchFamily="34" charset="0"/>
              <a:buChar char="•"/>
            </a:pPr>
            <a:r>
              <a:rPr lang="en-US" sz="2000" dirty="0">
                <a:latin typeface="Times New Roman" panose="02020603050405020304" pitchFamily="18" charset="0"/>
                <a:cs typeface="Times New Roman" panose="02020603050405020304" pitchFamily="18" charset="0"/>
              </a:rPr>
              <a:t>Robots like human must gather extensive information about their environment in order to function effectively.</a:t>
            </a:r>
          </a:p>
          <a:p>
            <a:pPr marL="285750" indent="-285750">
              <a:buFont typeface="Arial" pitchFamily="34" charset="0"/>
              <a:buChar char="•"/>
            </a:pPr>
            <a:r>
              <a:rPr lang="en-US" sz="2000" dirty="0">
                <a:latin typeface="Times New Roman" panose="02020603050405020304" pitchFamily="18" charset="0"/>
                <a:cs typeface="Times New Roman" panose="02020603050405020304" pitchFamily="18" charset="0"/>
              </a:rPr>
              <a:t>As the robotic arm moves in a 3 dimensional space it must avoid obstacles and approach items to be handles at a controlled speed.</a:t>
            </a:r>
          </a:p>
          <a:p>
            <a:pPr marL="285750" indent="-285750" algn="just">
              <a:buFont typeface="Arial" pitchFamily="34" charset="0"/>
              <a:buChar char="•"/>
            </a:pPr>
            <a:r>
              <a:rPr lang="en-US" sz="2000" dirty="0">
                <a:latin typeface="Times New Roman" panose="02020603050405020304" pitchFamily="18" charset="0"/>
                <a:cs typeface="Times New Roman" panose="02020603050405020304" pitchFamily="18" charset="0"/>
              </a:rPr>
              <a:t>Major capabilities required by robots are: </a:t>
            </a:r>
          </a:p>
          <a:p>
            <a:pPr marL="742950" lvl="1" indent="-285750" algn="just">
              <a:buFont typeface="Arial" pitchFamily="34" charset="0"/>
              <a:buChar char="•"/>
            </a:pPr>
            <a:r>
              <a:rPr lang="en-US" sz="2000" dirty="0">
                <a:latin typeface="Times New Roman" panose="02020603050405020304" pitchFamily="18" charset="0"/>
                <a:cs typeface="Times New Roman" panose="02020603050405020304" pitchFamily="18" charset="0"/>
              </a:rPr>
              <a:t>Simple touch (Presence of absence of a object),</a:t>
            </a:r>
          </a:p>
          <a:p>
            <a:pPr marL="742950" lvl="1" indent="-285750" algn="just">
              <a:buFont typeface="Arial" pitchFamily="34" charset="0"/>
              <a:buChar char="•"/>
            </a:pPr>
            <a:r>
              <a:rPr lang="en-US" sz="2000" dirty="0" err="1">
                <a:latin typeface="Times New Roman" panose="02020603050405020304" pitchFamily="18" charset="0"/>
                <a:cs typeface="Times New Roman" panose="02020603050405020304" pitchFamily="18" charset="0"/>
              </a:rPr>
              <a:t>Taction</a:t>
            </a:r>
            <a:r>
              <a:rPr lang="en-US" sz="2000" dirty="0">
                <a:latin typeface="Times New Roman" panose="02020603050405020304" pitchFamily="18" charset="0"/>
                <a:cs typeface="Times New Roman" panose="02020603050405020304" pitchFamily="18" charset="0"/>
              </a:rPr>
              <a:t> or Complex touch (information on shape and size of object), </a:t>
            </a:r>
          </a:p>
          <a:p>
            <a:pPr marL="742950" lvl="1" indent="-285750" algn="just">
              <a:buFont typeface="Arial" pitchFamily="34" charset="0"/>
              <a:buChar char="•"/>
            </a:pPr>
            <a:r>
              <a:rPr lang="en-US" sz="2000" dirty="0">
                <a:latin typeface="Times New Roman" panose="02020603050405020304" pitchFamily="18" charset="0"/>
                <a:cs typeface="Times New Roman" panose="02020603050405020304" pitchFamily="18" charset="0"/>
              </a:rPr>
              <a:t>Simple force(measure of force on single axis),</a:t>
            </a:r>
          </a:p>
          <a:p>
            <a:pPr marL="742950" lvl="1" indent="-285750" algn="just">
              <a:buFont typeface="Arial" pitchFamily="34" charset="0"/>
              <a:buChar char="•"/>
            </a:pPr>
            <a:r>
              <a:rPr lang="en-US" sz="2000" dirty="0">
                <a:latin typeface="Times New Roman" panose="02020603050405020304" pitchFamily="18" charset="0"/>
                <a:cs typeface="Times New Roman" panose="02020603050405020304" pitchFamily="18" charset="0"/>
              </a:rPr>
              <a:t>Complex force (measure of force on two or more axis), </a:t>
            </a:r>
          </a:p>
          <a:p>
            <a:pPr marL="742950" lvl="1" indent="-285750" algn="just">
              <a:buFont typeface="Arial" pitchFamily="34" charset="0"/>
              <a:buChar char="•"/>
            </a:pPr>
            <a:r>
              <a:rPr lang="en-US" sz="2000" dirty="0">
                <a:latin typeface="Times New Roman" panose="02020603050405020304" pitchFamily="18" charset="0"/>
                <a:cs typeface="Times New Roman" panose="02020603050405020304" pitchFamily="18" charset="0"/>
              </a:rPr>
              <a:t>Proximity (Noncontact detection of object), </a:t>
            </a:r>
          </a:p>
          <a:p>
            <a:pPr marL="742950" lvl="1" indent="-285750" algn="just">
              <a:buFont typeface="Arial" pitchFamily="34" charset="0"/>
              <a:buChar char="•"/>
            </a:pPr>
            <a:r>
              <a:rPr lang="en-US" sz="2000" dirty="0">
                <a:latin typeface="Times New Roman" panose="02020603050405020304" pitchFamily="18" charset="0"/>
                <a:cs typeface="Times New Roman" panose="02020603050405020304" pitchFamily="18" charset="0"/>
              </a:rPr>
              <a:t>Simple vision (detect edges, corners </a:t>
            </a:r>
            <a:r>
              <a:rPr lang="en-US" sz="2000" dirty="0" err="1">
                <a:latin typeface="Times New Roman" panose="02020603050405020304" pitchFamily="18" charset="0"/>
                <a:cs typeface="Times New Roman" panose="02020603050405020304" pitchFamily="18" charset="0"/>
              </a:rPr>
              <a:t>etc</a:t>
            </a:r>
            <a:r>
              <a:rPr lang="en-US" sz="2000" dirty="0">
                <a:latin typeface="Times New Roman" panose="02020603050405020304" pitchFamily="18" charset="0"/>
                <a:cs typeface="Times New Roman" panose="02020603050405020304" pitchFamily="18" charset="0"/>
              </a:rPr>
              <a:t>), </a:t>
            </a:r>
          </a:p>
          <a:p>
            <a:pPr marL="742950" lvl="1" indent="-285750" algn="just">
              <a:buFont typeface="Arial" pitchFamily="34" charset="0"/>
              <a:buChar char="•"/>
            </a:pPr>
            <a:r>
              <a:rPr lang="en-US" sz="2000" dirty="0">
                <a:latin typeface="Times New Roman" panose="02020603050405020304" pitchFamily="18" charset="0"/>
                <a:cs typeface="Times New Roman" panose="02020603050405020304" pitchFamily="18" charset="0"/>
              </a:rPr>
              <a:t>Complex vision (Recognize shape)</a:t>
            </a:r>
          </a:p>
        </p:txBody>
      </p:sp>
    </p:spTree>
    <p:extLst>
      <p:ext uri="{BB962C8B-B14F-4D97-AF65-F5344CB8AC3E}">
        <p14:creationId xmlns:p14="http://schemas.microsoft.com/office/powerpoint/2010/main" val="22027495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667512"/>
          </a:xfrm>
        </p:spPr>
        <p:txBody>
          <a:bodyPr>
            <a:normAutofit fontScale="90000"/>
          </a:bodyPr>
          <a:lstStyle/>
          <a:p>
            <a:r>
              <a:rPr lang="en-US" dirty="0"/>
              <a:t>Advantages of Electric Motor</a:t>
            </a:r>
          </a:p>
        </p:txBody>
      </p:sp>
      <p:sp>
        <p:nvSpPr>
          <p:cNvPr id="3" name="Content Placeholder 2"/>
          <p:cNvSpPr>
            <a:spLocks noGrp="1"/>
          </p:cNvSpPr>
          <p:nvPr>
            <p:ph idx="1"/>
          </p:nvPr>
        </p:nvSpPr>
        <p:spPr>
          <a:xfrm>
            <a:off x="457200" y="1524000"/>
            <a:ext cx="8229600" cy="4800600"/>
          </a:xfrm>
        </p:spPr>
        <p:txBody>
          <a:bodyPr>
            <a:normAutofit fontScale="92500" lnSpcReduction="20000"/>
          </a:bodyPr>
          <a:lstStyle/>
          <a:p>
            <a:r>
              <a:rPr lang="en-US" dirty="0"/>
              <a:t>Widespread availability of power supply</a:t>
            </a:r>
          </a:p>
          <a:p>
            <a:r>
              <a:rPr lang="en-US" dirty="0"/>
              <a:t> Basic drive element in an electric motor is usually lighter than that for fluid power, </a:t>
            </a:r>
            <a:r>
              <a:rPr lang="en-US" dirty="0" err="1"/>
              <a:t>ie</a:t>
            </a:r>
            <a:r>
              <a:rPr lang="en-US" dirty="0"/>
              <a:t> pressurized fluid or compressed air</a:t>
            </a:r>
          </a:p>
          <a:p>
            <a:r>
              <a:rPr lang="en-US" dirty="0"/>
              <a:t> High power conversion efficiency.</a:t>
            </a:r>
          </a:p>
          <a:p>
            <a:r>
              <a:rPr lang="en-US" dirty="0"/>
              <a:t>No pollution of working environment</a:t>
            </a:r>
          </a:p>
          <a:p>
            <a:r>
              <a:rPr lang="en-US" dirty="0"/>
              <a:t>Accuracy and repeatability of electric drive robots are normally better than fluid power robots in relation to cost.</a:t>
            </a:r>
          </a:p>
          <a:p>
            <a:r>
              <a:rPr lang="en-US" dirty="0"/>
              <a:t> Being relatively quiet and clean, they are very acceptable environmentally.</a:t>
            </a:r>
          </a:p>
          <a:p>
            <a:r>
              <a:rPr lang="en-US" dirty="0"/>
              <a:t>They are easily maintained and repaired .</a:t>
            </a:r>
          </a:p>
          <a:p>
            <a:r>
              <a:rPr lang="en-US" dirty="0"/>
              <a:t>Structural components can be lightweight .</a:t>
            </a:r>
          </a:p>
          <a:p>
            <a:r>
              <a:rPr lang="en-US" dirty="0"/>
              <a:t>The drive system is well suited to electronic control</a:t>
            </a:r>
          </a:p>
        </p:txBody>
      </p:sp>
    </p:spTree>
    <p:extLst>
      <p:ext uri="{BB962C8B-B14F-4D97-AF65-F5344CB8AC3E}">
        <p14:creationId xmlns:p14="http://schemas.microsoft.com/office/powerpoint/2010/main" val="1579839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Disadvantages</a:t>
            </a:r>
          </a:p>
        </p:txBody>
      </p:sp>
      <p:sp>
        <p:nvSpPr>
          <p:cNvPr id="3" name="Content Placeholder 2"/>
          <p:cNvSpPr>
            <a:spLocks noGrp="1"/>
          </p:cNvSpPr>
          <p:nvPr>
            <p:ph idx="1"/>
          </p:nvPr>
        </p:nvSpPr>
        <p:spPr>
          <a:xfrm>
            <a:off x="533400" y="1447800"/>
            <a:ext cx="8153400" cy="4876800"/>
          </a:xfrm>
        </p:spPr>
        <p:txBody>
          <a:bodyPr>
            <a:normAutofit fontScale="92500"/>
          </a:bodyPr>
          <a:lstStyle/>
          <a:p>
            <a:r>
              <a:rPr lang="en-US" dirty="0"/>
              <a:t>Electrically driven robots often require the incorporation of some sort of mechanical transmission system.</a:t>
            </a:r>
          </a:p>
          <a:p>
            <a:r>
              <a:rPr lang="en-US" dirty="0"/>
              <a:t>Additional power is required to move the additional masses of the transmission system .</a:t>
            </a:r>
          </a:p>
          <a:p>
            <a:r>
              <a:rPr lang="en-US" dirty="0"/>
              <a:t>Unwanted movements due to backlash and plays in the transmission elements.</a:t>
            </a:r>
          </a:p>
          <a:p>
            <a:r>
              <a:rPr lang="en-US" dirty="0"/>
              <a:t>Due to the increased complexity with the transmission system, we need complex control requirement and additional cost for their procurement and maintenance. </a:t>
            </a:r>
          </a:p>
          <a:p>
            <a:r>
              <a:rPr lang="en-US" dirty="0"/>
              <a:t>Electric motors are not intrinsically safe, mainly, in explosive environments.</a:t>
            </a:r>
          </a:p>
        </p:txBody>
      </p:sp>
    </p:spTree>
    <p:extLst>
      <p:ext uri="{BB962C8B-B14F-4D97-AF65-F5344CB8AC3E}">
        <p14:creationId xmlns:p14="http://schemas.microsoft.com/office/powerpoint/2010/main" val="9555053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743712"/>
          </a:xfrm>
        </p:spPr>
        <p:txBody>
          <a:bodyPr>
            <a:normAutofit fontScale="90000"/>
          </a:bodyPr>
          <a:lstStyle/>
          <a:p>
            <a:r>
              <a:rPr lang="en-US" dirty="0"/>
              <a:t>Types of electric motors</a:t>
            </a:r>
          </a:p>
        </p:txBody>
      </p:sp>
      <p:sp>
        <p:nvSpPr>
          <p:cNvPr id="3" name="Content Placeholder 2"/>
          <p:cNvSpPr>
            <a:spLocks noGrp="1"/>
          </p:cNvSpPr>
          <p:nvPr>
            <p:ph idx="1"/>
          </p:nvPr>
        </p:nvSpPr>
        <p:spPr>
          <a:xfrm>
            <a:off x="457200" y="1524000"/>
            <a:ext cx="8229600" cy="4800600"/>
          </a:xfrm>
        </p:spPr>
        <p:txBody>
          <a:bodyPr/>
          <a:lstStyle/>
          <a:p>
            <a:r>
              <a:rPr lang="en-US" dirty="0"/>
              <a:t>Stepper motor</a:t>
            </a:r>
          </a:p>
          <a:p>
            <a:r>
              <a:rPr lang="en-US" dirty="0"/>
              <a:t>DC motor</a:t>
            </a:r>
          </a:p>
          <a:p>
            <a:r>
              <a:rPr lang="en-US" dirty="0"/>
              <a:t>AC motor</a:t>
            </a:r>
          </a:p>
        </p:txBody>
      </p:sp>
    </p:spTree>
    <p:extLst>
      <p:ext uri="{BB962C8B-B14F-4D97-AF65-F5344CB8AC3E}">
        <p14:creationId xmlns:p14="http://schemas.microsoft.com/office/powerpoint/2010/main" val="1056804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rmAutofit fontScale="90000"/>
          </a:bodyPr>
          <a:lstStyle/>
          <a:p>
            <a:r>
              <a:rPr lang="en-US" dirty="0"/>
              <a:t>Stepper motor</a:t>
            </a:r>
          </a:p>
        </p:txBody>
      </p:sp>
      <p:sp>
        <p:nvSpPr>
          <p:cNvPr id="3" name="Content Placeholder 2"/>
          <p:cNvSpPr>
            <a:spLocks noGrp="1"/>
          </p:cNvSpPr>
          <p:nvPr>
            <p:ph idx="1"/>
          </p:nvPr>
        </p:nvSpPr>
        <p:spPr>
          <a:xfrm>
            <a:off x="304800" y="1066800"/>
            <a:ext cx="8229600" cy="5046245"/>
          </a:xfrm>
        </p:spPr>
        <p:txBody>
          <a:bodyPr>
            <a:normAutofit/>
          </a:bodyPr>
          <a:lstStyle/>
          <a:p>
            <a:pPr algn="just"/>
            <a:endParaRPr lang="en-US" sz="1800" dirty="0"/>
          </a:p>
          <a:p>
            <a:pPr algn="just"/>
            <a:r>
              <a:rPr lang="en-US" sz="1800" dirty="0"/>
              <a:t>A stepper motor is an electric motor whose main feature is that its shaft rotates by performing steps, that is, by moving by a fixed amount of degrees.</a:t>
            </a:r>
          </a:p>
          <a:p>
            <a:pPr algn="just"/>
            <a:r>
              <a:rPr lang="en-US" sz="1800" dirty="0"/>
              <a:t>These motors are widely used in other industrial applications mainly due to their advantage of not requiring any feedback system and, accordingly not incurring the associated cost. Because they are digitally controlled, they can be referred to as </a:t>
            </a:r>
            <a:r>
              <a:rPr lang="en-US" sz="1800" b="1" dirty="0"/>
              <a:t>digital motors or actuators. </a:t>
            </a:r>
            <a:r>
              <a:rPr lang="en-US" sz="1800" dirty="0"/>
              <a:t>These motors do not require the expense of digital to-analog conversion equipment when connected to a computer-control system.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581400"/>
            <a:ext cx="3581400" cy="266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15900" y="4275743"/>
            <a:ext cx="4953000" cy="1754326"/>
          </a:xfrm>
          <a:prstGeom prst="rect">
            <a:avLst/>
          </a:prstGeom>
        </p:spPr>
        <p:txBody>
          <a:bodyPr wrap="square">
            <a:spAutoFit/>
          </a:bodyPr>
          <a:lstStyle/>
          <a:p>
            <a:pPr marL="285750" indent="-285750" algn="just">
              <a:buFont typeface="Arial" pitchFamily="34" charset="0"/>
              <a:buChar char="•"/>
            </a:pPr>
            <a:r>
              <a:rPr lang="en-US" dirty="0"/>
              <a:t>As all with electric motors, stepper motors have a stationary part (the stator) and a moving part (the rotor). On the stator, there are teeth on which coils are wired, while the rotor is either a permanent magnet or a variable reluctance iron core. </a:t>
            </a:r>
          </a:p>
        </p:txBody>
      </p:sp>
    </p:spTree>
    <p:extLst>
      <p:ext uri="{BB962C8B-B14F-4D97-AF65-F5344CB8AC3E}">
        <p14:creationId xmlns:p14="http://schemas.microsoft.com/office/powerpoint/2010/main" val="2900853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667512"/>
          </a:xfrm>
        </p:spPr>
        <p:txBody>
          <a:bodyPr>
            <a:normAutofit fontScale="90000"/>
          </a:bodyPr>
          <a:lstStyle/>
          <a:p>
            <a:r>
              <a:rPr lang="en-US" dirty="0"/>
              <a:t>Working Principle</a:t>
            </a:r>
          </a:p>
        </p:txBody>
      </p:sp>
      <p:sp>
        <p:nvSpPr>
          <p:cNvPr id="3" name="Content Placeholder 2"/>
          <p:cNvSpPr>
            <a:spLocks noGrp="1"/>
          </p:cNvSpPr>
          <p:nvPr>
            <p:ph idx="1"/>
          </p:nvPr>
        </p:nvSpPr>
        <p:spPr>
          <a:xfrm>
            <a:off x="533400" y="1752600"/>
            <a:ext cx="8153400" cy="4572000"/>
          </a:xfrm>
        </p:spPr>
        <p:txBody>
          <a:bodyPr>
            <a:normAutofit/>
          </a:bodyPr>
          <a:lstStyle/>
          <a:p>
            <a:pPr algn="just"/>
            <a:r>
              <a:rPr lang="en-US" sz="2400" dirty="0"/>
              <a:t>The basic working principle of the stepper motor is electromagnetism.</a:t>
            </a:r>
          </a:p>
          <a:p>
            <a:pPr algn="just"/>
            <a:r>
              <a:rPr lang="en-US" sz="2400" dirty="0"/>
              <a:t> By energizing one or more of the stator phases, a magnetic field is generated by the current flowing in the coil and the rotor aligns with this field. </a:t>
            </a:r>
          </a:p>
          <a:p>
            <a:pPr algn="just"/>
            <a:r>
              <a:rPr lang="en-US" sz="2400" dirty="0"/>
              <a:t>By supplying different phases in sequence, the rotor can be rotated by a specific amount to reach the desired final position.</a:t>
            </a:r>
          </a:p>
        </p:txBody>
      </p:sp>
    </p:spTree>
    <p:extLst>
      <p:ext uri="{BB962C8B-B14F-4D97-AF65-F5344CB8AC3E}">
        <p14:creationId xmlns:p14="http://schemas.microsoft.com/office/powerpoint/2010/main" val="4162238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Working</a:t>
            </a:r>
          </a:p>
        </p:txBody>
      </p:sp>
      <p:sp>
        <p:nvSpPr>
          <p:cNvPr id="3" name="Content Placeholder 2"/>
          <p:cNvSpPr>
            <a:spLocks noGrp="1"/>
          </p:cNvSpPr>
          <p:nvPr>
            <p:ph idx="1"/>
          </p:nvPr>
        </p:nvSpPr>
        <p:spPr>
          <a:xfrm>
            <a:off x="381000" y="1600200"/>
            <a:ext cx="8305800" cy="4724400"/>
          </a:xfrm>
        </p:spPr>
        <p:txBody>
          <a:bodyPr>
            <a:normAutofit/>
          </a:bodyPr>
          <a:lstStyle/>
          <a:p>
            <a:pPr algn="just"/>
            <a:r>
              <a:rPr lang="en-US" sz="2000" dirty="0"/>
              <a:t>At the beginning, coil A is energized and the rotor is aligned with the magnetic field it produces. When coil B is energized, the rotor rotates clockwise by 60° to align with the new magnetic field. The same happens when coil C is energized. In the pictures, the colors of the stator teeth indicate the direction of the magnetic field generated by the stator winding.</a:t>
            </a:r>
          </a:p>
          <a:p>
            <a:pPr algn="just"/>
            <a:endParaRPr 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86200"/>
            <a:ext cx="7848600" cy="211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7398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1999"/>
            <a:ext cx="4762500" cy="2089355"/>
          </a:xfrm>
        </p:spPr>
        <p:txBody>
          <a:bodyPr>
            <a:normAutofit fontScale="92500" lnSpcReduction="10000"/>
          </a:bodyPr>
          <a:lstStyle/>
          <a:p>
            <a:pPr algn="just"/>
            <a:r>
              <a:rPr lang="en-US" sz="2000" dirty="0"/>
              <a:t>Normally, the shaft of a stepper motors rotates incrementally in equal steps in Response to a programmed input pulse train. As shown in Fig(a) current in any of the two phases, </a:t>
            </a:r>
            <a:r>
              <a:rPr lang="en-US" sz="2000" dirty="0" err="1"/>
              <a:t>ie</a:t>
            </a:r>
            <a:r>
              <a:rPr lang="en-US" sz="2000" dirty="0"/>
              <a:t>  with P1  and P2 will magnetize the pair into north and south poles, indicted with N And S respectively</a:t>
            </a:r>
          </a:p>
        </p:txBody>
      </p:sp>
      <p:pic>
        <p:nvPicPr>
          <p:cNvPr id="3075" name="Picture 3"/>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14400" y="4229099"/>
            <a:ext cx="7772400" cy="246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800" y="2971800"/>
            <a:ext cx="8610600" cy="1200329"/>
          </a:xfrm>
          <a:prstGeom prst="rect">
            <a:avLst/>
          </a:prstGeom>
        </p:spPr>
        <p:txBody>
          <a:bodyPr wrap="square">
            <a:spAutoFit/>
          </a:bodyPr>
          <a:lstStyle/>
          <a:p>
            <a:r>
              <a:rPr lang="en-US" dirty="0"/>
              <a:t> Accordingly, the permanent magnet at the </a:t>
            </a:r>
            <a:r>
              <a:rPr lang="en-US" dirty="0" err="1"/>
              <a:t>centre</a:t>
            </a:r>
            <a:r>
              <a:rPr lang="en-US" dirty="0"/>
              <a:t> will rotate in to align itself along a particular phase, which is demonstrated in Fig (b)  Switching the currents in the two phases in an appropriate sequence can produce either clockwise (CW) or counterclockwise (CCW) rotations </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465" y="552655"/>
            <a:ext cx="3672335" cy="240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25353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591312"/>
          </a:xfrm>
        </p:spPr>
        <p:txBody>
          <a:bodyPr>
            <a:normAutofit fontScale="90000"/>
          </a:bodyPr>
          <a:lstStyle/>
          <a:p>
            <a:endParaRPr lang="en-US"/>
          </a:p>
        </p:txBody>
      </p:sp>
      <p:sp>
        <p:nvSpPr>
          <p:cNvPr id="3" name="Content Placeholder 2"/>
          <p:cNvSpPr>
            <a:spLocks noGrp="1"/>
          </p:cNvSpPr>
          <p:nvPr>
            <p:ph idx="1"/>
          </p:nvPr>
        </p:nvSpPr>
        <p:spPr>
          <a:xfrm>
            <a:off x="228600" y="1447800"/>
            <a:ext cx="8458200" cy="4876800"/>
          </a:xfrm>
        </p:spPr>
        <p:txBody>
          <a:bodyPr>
            <a:normAutofit/>
          </a:bodyPr>
          <a:lstStyle/>
          <a:p>
            <a:r>
              <a:rPr lang="en-US" sz="2400" dirty="0"/>
              <a:t>The switching sequence of Table corresponds to what is known as half stepping with a step angle of 45°, whereas the full-stepping corresponds to 90 in which one phase is energized at a time.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124200"/>
            <a:ext cx="7391400" cy="2914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8210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366304"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30046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and Disadvantages</a:t>
            </a:r>
          </a:p>
        </p:txBody>
      </p:sp>
      <p:sp>
        <p:nvSpPr>
          <p:cNvPr id="3" name="Content Placeholder 2"/>
          <p:cNvSpPr>
            <a:spLocks noGrp="1"/>
          </p:cNvSpPr>
          <p:nvPr>
            <p:ph idx="1"/>
          </p:nvPr>
        </p:nvSpPr>
        <p:spPr/>
        <p:txBody>
          <a:bodyPr/>
          <a:lstStyle/>
          <a:p>
            <a:r>
              <a:rPr lang="en-US" dirty="0"/>
              <a:t>Self study </a:t>
            </a:r>
            <a:r>
              <a:rPr lang="en-US" dirty="0">
                <a:solidFill>
                  <a:srgbClr val="FF0000"/>
                </a:solidFill>
              </a:rPr>
              <a:t>- HW</a:t>
            </a:r>
          </a:p>
        </p:txBody>
      </p:sp>
    </p:spTree>
    <p:extLst>
      <p:ext uri="{BB962C8B-B14F-4D97-AF65-F5344CB8AC3E}">
        <p14:creationId xmlns:p14="http://schemas.microsoft.com/office/powerpoint/2010/main" val="1310904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20234</TotalTime>
  <Words>10988</Words>
  <Application>Microsoft Office PowerPoint</Application>
  <PresentationFormat>On-screen Show (4:3)</PresentationFormat>
  <Paragraphs>697</Paragraphs>
  <Slides>149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149</vt:i4>
      </vt:variant>
    </vt:vector>
  </HeadingPairs>
  <TitlesOfParts>
    <vt:vector size="157" baseType="lpstr">
      <vt:lpstr>Arial</vt:lpstr>
      <vt:lpstr>Calibri</vt:lpstr>
      <vt:lpstr>Constantia</vt:lpstr>
      <vt:lpstr>helvetica</vt:lpstr>
      <vt:lpstr>Roboto</vt:lpstr>
      <vt:lpstr>Times New Roman</vt:lpstr>
      <vt:lpstr>Wingdings 2</vt:lpstr>
      <vt:lpstr>Flow</vt:lpstr>
      <vt:lpstr>Module II</vt:lpstr>
      <vt:lpstr>Sensors</vt:lpstr>
      <vt:lpstr>Why do robots need sensors?</vt:lpstr>
      <vt:lpstr>Why do robots need sensors?</vt:lpstr>
      <vt:lpstr>Why do robots need sensors?</vt:lpstr>
      <vt:lpstr>Sensing for specific tasks</vt:lpstr>
      <vt:lpstr>Sensing for specific tasks</vt:lpstr>
      <vt:lpstr>Other Functions of Robotic Sensors</vt:lpstr>
      <vt:lpstr>Sensors and Actuators</vt:lpstr>
      <vt:lpstr>Sensor Classification</vt:lpstr>
      <vt:lpstr>Sensor Classification</vt:lpstr>
      <vt:lpstr>Sensor Classification</vt:lpstr>
      <vt:lpstr>Internal Sensors - Position Sensors</vt:lpstr>
      <vt:lpstr>Encoder</vt:lpstr>
      <vt:lpstr>Linear and Rotary Encoders</vt:lpstr>
      <vt:lpstr>Incremental linear Encoder</vt:lpstr>
      <vt:lpstr>PowerPoint Presentation</vt:lpstr>
      <vt:lpstr>PowerPoint Presentation</vt:lpstr>
      <vt:lpstr>Incremental Rotary encoder</vt:lpstr>
      <vt:lpstr>PowerPoint Presentation</vt:lpstr>
      <vt:lpstr>Absolute Encoders</vt:lpstr>
      <vt:lpstr>PowerPoint Presentation</vt:lpstr>
      <vt:lpstr>Potentiometer</vt:lpstr>
      <vt:lpstr>PowerPoint Presentation</vt:lpstr>
      <vt:lpstr>LVDT</vt:lpstr>
      <vt:lpstr>Synchros and Resolvers</vt:lpstr>
      <vt:lpstr>PowerPoint Presentation</vt:lpstr>
      <vt:lpstr>Resolver</vt:lpstr>
      <vt:lpstr>PowerPoint Presentation</vt:lpstr>
      <vt:lpstr>Tachometers</vt:lpstr>
      <vt:lpstr>Hall Effect Sensors</vt:lpstr>
      <vt:lpstr>Internal Sensors - Acceleration Sensors</vt:lpstr>
      <vt:lpstr>Gauge Factor</vt:lpstr>
      <vt:lpstr>Internal Sensors - Force Sensors</vt:lpstr>
      <vt:lpstr>Strain Gauge based force sensor</vt:lpstr>
      <vt:lpstr>Strain Gauge based force sensor</vt:lpstr>
      <vt:lpstr>Piezoelectric based force sensor</vt:lpstr>
      <vt:lpstr>Current based force sensor</vt:lpstr>
      <vt:lpstr>Tutorial</vt:lpstr>
      <vt:lpstr>External Sensors</vt:lpstr>
      <vt:lpstr>Contact type</vt:lpstr>
      <vt:lpstr>Contact type</vt:lpstr>
      <vt:lpstr>Contact Type</vt:lpstr>
      <vt:lpstr>Noncontact Type</vt:lpstr>
      <vt:lpstr>PowerPoint Presentation</vt:lpstr>
      <vt:lpstr>Working</vt:lpstr>
      <vt:lpstr>Working</vt:lpstr>
      <vt:lpstr>Capacitive Proximity Sensor  </vt:lpstr>
      <vt:lpstr>Parts &amp; Working</vt:lpstr>
      <vt:lpstr>Characteristics of Capacitive type proximity sensor</vt:lpstr>
      <vt:lpstr>Semiconductor displacement sensor</vt:lpstr>
      <vt:lpstr>Working</vt:lpstr>
      <vt:lpstr>Vision</vt:lpstr>
      <vt:lpstr>Elements of Vision sensor</vt:lpstr>
      <vt:lpstr>Elements of Vision sensor- Assignment 2</vt:lpstr>
      <vt:lpstr>Vidicon Camera</vt:lpstr>
      <vt:lpstr>Working</vt:lpstr>
      <vt:lpstr>Working</vt:lpstr>
      <vt:lpstr>Digital Camera</vt:lpstr>
      <vt:lpstr>Digital Camera</vt:lpstr>
      <vt:lpstr>Camera working</vt:lpstr>
      <vt:lpstr>Lighting Techniques</vt:lpstr>
      <vt:lpstr>Lighting Techniques </vt:lpstr>
      <vt:lpstr>Direct incident lighting </vt:lpstr>
      <vt:lpstr>Diffuse Incident Lighting</vt:lpstr>
      <vt:lpstr>Lateral Lighting</vt:lpstr>
      <vt:lpstr>Dark field lighting</vt:lpstr>
      <vt:lpstr>Backlighting</vt:lpstr>
      <vt:lpstr>Steps in Vision system</vt:lpstr>
      <vt:lpstr>Image Acquisition</vt:lpstr>
      <vt:lpstr>Image Acquisition</vt:lpstr>
      <vt:lpstr>Image storage and Retrieval</vt:lpstr>
      <vt:lpstr>Image Processing</vt:lpstr>
      <vt:lpstr>Image Data Reduction</vt:lpstr>
      <vt:lpstr>Histogram Analysis</vt:lpstr>
      <vt:lpstr>Thresholding</vt:lpstr>
      <vt:lpstr>Masking</vt:lpstr>
      <vt:lpstr>Illustration of Masking</vt:lpstr>
      <vt:lpstr>Illustration of Masking</vt:lpstr>
      <vt:lpstr>Edge Detection</vt:lpstr>
      <vt:lpstr>Hough Transform</vt:lpstr>
      <vt:lpstr>Hough Transform</vt:lpstr>
      <vt:lpstr>Segmentation</vt:lpstr>
      <vt:lpstr>Morphology Operations</vt:lpstr>
      <vt:lpstr>Actuators for robots</vt:lpstr>
      <vt:lpstr>Actuator System</vt:lpstr>
      <vt:lpstr>Actuators Classification</vt:lpstr>
      <vt:lpstr>Characteristics of Actuators in Robotic application</vt:lpstr>
      <vt:lpstr>Electric Actuators</vt:lpstr>
      <vt:lpstr>Advantages of Electric Motor</vt:lpstr>
      <vt:lpstr>Disadvantages</vt:lpstr>
      <vt:lpstr>Types of electric motors</vt:lpstr>
      <vt:lpstr>Stepper motor</vt:lpstr>
      <vt:lpstr>Working Principle</vt:lpstr>
      <vt:lpstr>Working</vt:lpstr>
      <vt:lpstr>PowerPoint Presentation</vt:lpstr>
      <vt:lpstr>PowerPoint Presentation</vt:lpstr>
      <vt:lpstr>PowerPoint Presentation</vt:lpstr>
      <vt:lpstr>Advantages and Disadvantages</vt:lpstr>
      <vt:lpstr>Stepper motor types</vt:lpstr>
      <vt:lpstr>Permanent magnet rotor</vt:lpstr>
      <vt:lpstr>Permanent magnet rotor</vt:lpstr>
      <vt:lpstr>Variable reluctance rotor</vt:lpstr>
      <vt:lpstr>Working</vt:lpstr>
      <vt:lpstr>Hybrid stepper motor</vt:lpstr>
      <vt:lpstr>PowerPoint Presentation</vt:lpstr>
      <vt:lpstr>DC Motors</vt:lpstr>
      <vt:lpstr>Principle</vt:lpstr>
      <vt:lpstr>Principle</vt:lpstr>
      <vt:lpstr>Principle</vt:lpstr>
      <vt:lpstr>Principle</vt:lpstr>
      <vt:lpstr>Principle</vt:lpstr>
      <vt:lpstr>Speed Torque characteristics</vt:lpstr>
      <vt:lpstr>Types of windings</vt:lpstr>
      <vt:lpstr>Types of windings</vt:lpstr>
      <vt:lpstr>Types of windings</vt:lpstr>
      <vt:lpstr>DC motor types</vt:lpstr>
      <vt:lpstr>Permanent magnet dc motors</vt:lpstr>
      <vt:lpstr>PowerPoint Presentation</vt:lpstr>
      <vt:lpstr>Brushless Permanent magnet dc motors</vt:lpstr>
      <vt:lpstr>Brushless Permanent magnet dc motors</vt:lpstr>
      <vt:lpstr>DC Servomotors</vt:lpstr>
      <vt:lpstr>Dc Servomotor Driver</vt:lpstr>
      <vt:lpstr>PowerPoint Presentation</vt:lpstr>
      <vt:lpstr>DC Motor  </vt:lpstr>
      <vt:lpstr>AC Motors</vt:lpstr>
      <vt:lpstr>PowerPoint Presentation</vt:lpstr>
      <vt:lpstr>Classification</vt:lpstr>
      <vt:lpstr>Single-phase Squirrel-cage Induction Motor </vt:lpstr>
      <vt:lpstr>Single-phase Squirrel-cage Induction Motor </vt:lpstr>
      <vt:lpstr>Three-phase Induction Motor</vt:lpstr>
      <vt:lpstr>Synchronous Motor</vt:lpstr>
      <vt:lpstr>AC Servomotor</vt:lpstr>
      <vt:lpstr>Linear Actuators</vt:lpstr>
      <vt:lpstr>Linear actuators</vt:lpstr>
      <vt:lpstr>Hydraulic actuator</vt:lpstr>
      <vt:lpstr>Components</vt:lpstr>
      <vt:lpstr>Components</vt:lpstr>
      <vt:lpstr>PowerPoint Presentation</vt:lpstr>
      <vt:lpstr>PowerPoint Presentation</vt:lpstr>
      <vt:lpstr>Advantages</vt:lpstr>
      <vt:lpstr>Disadvantages</vt:lpstr>
      <vt:lpstr>Pneumatic Actuator</vt:lpstr>
      <vt:lpstr>Components of pneumatic actuator</vt:lpstr>
      <vt:lpstr>Components of pneumatic actuator</vt:lpstr>
      <vt:lpstr>PowerPoint Presentation</vt:lpstr>
      <vt:lpstr>Disadvantages</vt:lpstr>
      <vt:lpstr>Pneumatic Vs Hydraulic</vt:lpstr>
      <vt:lpstr>Selection of Motors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II</dc:title>
  <dc:creator>Asus</dc:creator>
  <cp:lastModifiedBy>DAWN MATHEW</cp:lastModifiedBy>
  <cp:revision>224</cp:revision>
  <dcterms:created xsi:type="dcterms:W3CDTF">2006-08-16T00:00:00Z</dcterms:created>
  <dcterms:modified xsi:type="dcterms:W3CDTF">2024-08-30T07:06:06Z</dcterms:modified>
</cp:coreProperties>
</file>